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104"/>
  </p:notesMasterIdLst>
  <p:sldIdLst>
    <p:sldId id="256" r:id="rId3"/>
    <p:sldId id="263" r:id="rId4"/>
    <p:sldId id="323" r:id="rId5"/>
    <p:sldId id="509" r:id="rId6"/>
    <p:sldId id="487" r:id="rId7"/>
    <p:sldId id="488" r:id="rId8"/>
    <p:sldId id="489" r:id="rId9"/>
    <p:sldId id="490" r:id="rId10"/>
    <p:sldId id="432" r:id="rId11"/>
    <p:sldId id="508" r:id="rId12"/>
    <p:sldId id="329" r:id="rId13"/>
    <p:sldId id="330" r:id="rId14"/>
    <p:sldId id="311" r:id="rId15"/>
    <p:sldId id="502" r:id="rId16"/>
    <p:sldId id="341" r:id="rId17"/>
    <p:sldId id="342" r:id="rId18"/>
    <p:sldId id="343" r:id="rId19"/>
    <p:sldId id="433" r:id="rId20"/>
    <p:sldId id="347" r:id="rId21"/>
    <p:sldId id="348" r:id="rId22"/>
    <p:sldId id="434" r:id="rId23"/>
    <p:sldId id="435" r:id="rId24"/>
    <p:sldId id="436" r:id="rId25"/>
    <p:sldId id="437" r:id="rId26"/>
    <p:sldId id="438" r:id="rId27"/>
    <p:sldId id="349" r:id="rId28"/>
    <p:sldId id="510" r:id="rId29"/>
    <p:sldId id="439" r:id="rId30"/>
    <p:sldId id="350" r:id="rId31"/>
    <p:sldId id="511" r:id="rId32"/>
    <p:sldId id="352" r:id="rId33"/>
    <p:sldId id="353" r:id="rId34"/>
    <p:sldId id="354" r:id="rId35"/>
    <p:sldId id="363" r:id="rId36"/>
    <p:sldId id="364" r:id="rId37"/>
    <p:sldId id="368" r:id="rId38"/>
    <p:sldId id="365" r:id="rId39"/>
    <p:sldId id="366" r:id="rId40"/>
    <p:sldId id="367" r:id="rId41"/>
    <p:sldId id="369" r:id="rId42"/>
    <p:sldId id="370" r:id="rId43"/>
    <p:sldId id="371" r:id="rId44"/>
    <p:sldId id="372" r:id="rId45"/>
    <p:sldId id="373" r:id="rId46"/>
    <p:sldId id="374" r:id="rId47"/>
    <p:sldId id="375" r:id="rId48"/>
    <p:sldId id="376" r:id="rId49"/>
    <p:sldId id="377" r:id="rId50"/>
    <p:sldId id="378" r:id="rId51"/>
    <p:sldId id="448" r:id="rId52"/>
    <p:sldId id="449" r:id="rId53"/>
    <p:sldId id="471" r:id="rId54"/>
    <p:sldId id="472" r:id="rId55"/>
    <p:sldId id="473" r:id="rId56"/>
    <p:sldId id="474" r:id="rId57"/>
    <p:sldId id="475" r:id="rId58"/>
    <p:sldId id="476" r:id="rId59"/>
    <p:sldId id="477" r:id="rId60"/>
    <p:sldId id="478" r:id="rId61"/>
    <p:sldId id="479" r:id="rId62"/>
    <p:sldId id="480" r:id="rId63"/>
    <p:sldId id="481" r:id="rId64"/>
    <p:sldId id="482" r:id="rId65"/>
    <p:sldId id="483" r:id="rId66"/>
    <p:sldId id="484" r:id="rId67"/>
    <p:sldId id="396" r:id="rId68"/>
    <p:sldId id="397" r:id="rId69"/>
    <p:sldId id="458" r:id="rId70"/>
    <p:sldId id="485" r:id="rId71"/>
    <p:sldId id="486" r:id="rId72"/>
    <p:sldId id="491" r:id="rId73"/>
    <p:sldId id="492" r:id="rId74"/>
    <p:sldId id="493" r:id="rId75"/>
    <p:sldId id="494" r:id="rId76"/>
    <p:sldId id="495" r:id="rId77"/>
    <p:sldId id="496" r:id="rId78"/>
    <p:sldId id="497" r:id="rId79"/>
    <p:sldId id="498" r:id="rId80"/>
    <p:sldId id="409" r:id="rId81"/>
    <p:sldId id="499" r:id="rId82"/>
    <p:sldId id="467" r:id="rId83"/>
    <p:sldId id="412" r:id="rId84"/>
    <p:sldId id="413" r:id="rId85"/>
    <p:sldId id="414" r:id="rId86"/>
    <p:sldId id="415" r:id="rId87"/>
    <p:sldId id="500" r:id="rId88"/>
    <p:sldId id="418" r:id="rId89"/>
    <p:sldId id="420" r:id="rId90"/>
    <p:sldId id="421" r:id="rId91"/>
    <p:sldId id="422" r:id="rId92"/>
    <p:sldId id="423" r:id="rId93"/>
    <p:sldId id="424" r:id="rId94"/>
    <p:sldId id="425" r:id="rId95"/>
    <p:sldId id="512" r:id="rId96"/>
    <p:sldId id="427" r:id="rId97"/>
    <p:sldId id="503" r:id="rId98"/>
    <p:sldId id="513" r:id="rId99"/>
    <p:sldId id="504" r:id="rId100"/>
    <p:sldId id="505" r:id="rId101"/>
    <p:sldId id="514" r:id="rId102"/>
    <p:sldId id="322" r:id="rId103"/>
  </p:sldIdLst>
  <p:sldSz cx="9144000" cy="5143500" type="screen16x9"/>
  <p:notesSz cx="6858000" cy="9144000"/>
  <p:embeddedFontLst>
    <p:embeddedFont>
      <p:font typeface="Avenir Black" panose="02000503020000020003" pitchFamily="2" charset="0"/>
      <p:bold r:id="rId105"/>
      <p:italic r:id="rId106"/>
      <p:boldItalic r:id="rId107"/>
    </p:embeddedFont>
    <p:embeddedFont>
      <p:font typeface="Avenir Book" panose="02000503020000020003" pitchFamily="2" charset="0"/>
      <p:regular r:id="rId108"/>
      <p:italic r:id="rId109"/>
    </p:embeddedFont>
    <p:embeddedFont>
      <p:font typeface="Avenir Light" panose="020B0402020203020204" pitchFamily="34" charset="77"/>
      <p:regular r:id="rId110"/>
      <p:italic r:id="rId111"/>
    </p:embeddedFont>
    <p:embeddedFont>
      <p:font typeface="Avenir Next" panose="020B0503020202020204" pitchFamily="34" charset="0"/>
      <p:regular r:id="rId112"/>
      <p:bold r:id="rId113"/>
      <p:italic r:id="rId114"/>
      <p:boldItalic r:id="rId115"/>
    </p:embeddedFont>
    <p:embeddedFont>
      <p:font typeface="Avenir Next Heavy" panose="020B0503020202020204" pitchFamily="34" charset="0"/>
      <p:bold r:id="rId116"/>
      <p:italic r:id="rId117"/>
      <p:boldItalic r:id="rId118"/>
    </p:embeddedFont>
    <p:embeddedFont>
      <p:font typeface="Bebas Neue" panose="020B0606020202050201" pitchFamily="34" charset="77"/>
      <p:regular r:id="rId119"/>
    </p:embeddedFont>
    <p:embeddedFont>
      <p:font typeface="Calibri" panose="020F0502020204030204" pitchFamily="34" charset="0"/>
      <p:regular r:id="rId120"/>
      <p:bold r:id="rId121"/>
      <p:italic r:id="rId122"/>
      <p:boldItalic r:id="rId123"/>
    </p:embeddedFont>
    <p:embeddedFont>
      <p:font typeface="Catamaran Medium" pitchFamily="2" charset="77"/>
      <p:regular r:id="rId124"/>
      <p:bold r:id="rId125"/>
    </p:embeddedFont>
    <p:embeddedFont>
      <p:font typeface="DM Sans" pitchFamily="2" charset="77"/>
      <p:regular r:id="rId126"/>
      <p:bold r:id="rId127"/>
      <p:italic r:id="rId128"/>
      <p:boldItalic r:id="rId129"/>
    </p:embeddedFont>
    <p:embeddedFont>
      <p:font typeface="Epilogue" pitchFamily="2" charset="77"/>
      <p:regular r:id="rId130"/>
      <p:bold r:id="rId131"/>
      <p:italic r:id="rId132"/>
      <p:boldItalic r:id="rId133"/>
    </p:embeddedFont>
    <p:embeddedFont>
      <p:font typeface="Open Sans" panose="020B0606030504020204" pitchFamily="34" charset="0"/>
      <p:regular r:id="rId134"/>
      <p:bold r:id="rId135"/>
      <p:italic r:id="rId136"/>
      <p:boldItalic r:id="rId137"/>
    </p:embeddedFont>
    <p:embeddedFont>
      <p:font typeface="Roboto Condensed Light" panose="020F0302020204030204" pitchFamily="34" charset="0"/>
      <p:regular r:id="rId138"/>
      <p:italic r:id="rId1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BCB"/>
    <a:srgbClr val="DEE6F7"/>
    <a:srgbClr val="8393AE"/>
    <a:srgbClr val="96A9C7"/>
    <a:srgbClr val="6BBCEF"/>
    <a:srgbClr val="FFDD6A"/>
    <a:srgbClr val="759FCB"/>
    <a:srgbClr val="FFF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25D04F-9EB8-46EC-B540-F5C6E4D42CA6}">
  <a:tblStyle styleId="{5125D04F-9EB8-46EC-B540-F5C6E4D42C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8"/>
    <p:restoredTop sz="95952"/>
  </p:normalViewPr>
  <p:slideViewPr>
    <p:cSldViewPr snapToGrid="0">
      <p:cViewPr>
        <p:scale>
          <a:sx n="90" d="100"/>
          <a:sy n="90" d="100"/>
        </p:scale>
        <p:origin x="152"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3.fntdata"/><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font" Target="fonts/font34.fntdata"/><Relationship Id="rId107" Type="http://schemas.openxmlformats.org/officeDocument/2006/relationships/font" Target="fonts/font3.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9.fntdata"/><Relationship Id="rId128" Type="http://schemas.openxmlformats.org/officeDocument/2006/relationships/font" Target="fonts/font24.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9.fntdata"/><Relationship Id="rId118" Type="http://schemas.openxmlformats.org/officeDocument/2006/relationships/font" Target="fonts/font14.fntdata"/><Relationship Id="rId134" Type="http://schemas.openxmlformats.org/officeDocument/2006/relationships/font" Target="fonts/font30.fntdata"/><Relationship Id="rId139" Type="http://schemas.openxmlformats.org/officeDocument/2006/relationships/font" Target="fonts/font35.fnt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font" Target="fonts/font4.fntdata"/><Relationship Id="rId124" Type="http://schemas.openxmlformats.org/officeDocument/2006/relationships/font" Target="fonts/font20.fntdata"/><Relationship Id="rId129" Type="http://schemas.openxmlformats.org/officeDocument/2006/relationships/font" Target="fonts/font25.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0.fntdata"/><Relationship Id="rId119" Type="http://schemas.openxmlformats.org/officeDocument/2006/relationships/font" Target="fonts/font15.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26.fntdata"/><Relationship Id="rId135" Type="http://schemas.openxmlformats.org/officeDocument/2006/relationships/font" Target="fonts/font31.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5.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font" Target="fonts/font21.fntdata"/><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6.fntdata"/><Relationship Id="rId115" Type="http://schemas.openxmlformats.org/officeDocument/2006/relationships/font" Target="fonts/font11.fntdata"/><Relationship Id="rId131" Type="http://schemas.openxmlformats.org/officeDocument/2006/relationships/font" Target="fonts/font27.fntdata"/><Relationship Id="rId136" Type="http://schemas.openxmlformats.org/officeDocument/2006/relationships/font" Target="fonts/font32.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1.fntdata"/><Relationship Id="rId126"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7.fntdata"/><Relationship Id="rId142"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12.fntdata"/><Relationship Id="rId137" Type="http://schemas.openxmlformats.org/officeDocument/2006/relationships/font" Target="fonts/font33.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7.fntdata"/><Relationship Id="rId132" Type="http://schemas.openxmlformats.org/officeDocument/2006/relationships/font" Target="fonts/font28.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2.fntdata"/><Relationship Id="rId12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8.fntdata"/><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font" Target="fonts/font8.fntdata"/><Relationship Id="rId133" Type="http://schemas.openxmlformats.org/officeDocument/2006/relationships/font" Target="fonts/font29.fntdata"/><Relationship Id="rId16"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690E8-C077-EC4E-8593-9E074A86DD5A}"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GB"/>
        </a:p>
      </dgm:t>
    </dgm:pt>
    <dgm:pt modelId="{A184DABD-8198-1042-9138-C50F63204074}">
      <dgm:prSet phldrT="[Text]" custT="1"/>
      <dgm:spPr>
        <a:solidFill>
          <a:srgbClr val="DEE6F7"/>
        </a:solidFill>
        <a:ln>
          <a:noFill/>
        </a:ln>
      </dgm:spPr>
      <dgm:t>
        <a:bodyPr/>
        <a:lstStyle/>
        <a:p>
          <a:pPr algn="ctr"/>
          <a:r>
            <a:rPr lang="sq-AL" sz="1600" b="0" i="0" dirty="0">
              <a:solidFill>
                <a:schemeClr val="bg1">
                  <a:lumMod val="10000"/>
                </a:schemeClr>
              </a:solidFill>
              <a:latin typeface="Avenir Light" panose="020B0402020203020204" pitchFamily="34" charset="77"/>
            </a:rPr>
            <a:t>E vetë-vlerësuar</a:t>
          </a:r>
          <a:endParaRPr lang="en-GB" sz="1600" b="0" i="0" dirty="0">
            <a:solidFill>
              <a:schemeClr val="bg1">
                <a:lumMod val="10000"/>
              </a:schemeClr>
            </a:solidFill>
            <a:latin typeface="Avenir Light" panose="020B0402020203020204" pitchFamily="34" charset="77"/>
          </a:endParaRPr>
        </a:p>
      </dgm:t>
    </dgm:pt>
    <dgm:pt modelId="{F1DC5EE2-6264-9D48-94EB-5D009BE9EB62}" type="parTrans" cxnId="{F33DEF6F-F40D-F94A-A6F1-36DC1CCD9234}">
      <dgm:prSet/>
      <dgm:spPr/>
      <dgm:t>
        <a:bodyPr/>
        <a:lstStyle/>
        <a:p>
          <a:endParaRPr lang="en-GB" sz="1600" b="0" i="0">
            <a:latin typeface="Avenir Light" panose="020B0402020203020204" pitchFamily="34" charset="77"/>
          </a:endParaRPr>
        </a:p>
      </dgm:t>
    </dgm:pt>
    <dgm:pt modelId="{91E54EF4-11AF-A844-AD6F-09AB1BCCD345}" type="sibTrans" cxnId="{F33DEF6F-F40D-F94A-A6F1-36DC1CCD9234}">
      <dgm:prSet custT="1"/>
      <dgm:spPr>
        <a:solidFill>
          <a:srgbClr val="8393AE">
            <a:alpha val="90000"/>
          </a:srgbClr>
        </a:solidFill>
        <a:ln>
          <a:noFill/>
        </a:ln>
      </dgm:spPr>
      <dgm:t>
        <a:bodyPr/>
        <a:lstStyle/>
        <a:p>
          <a:endParaRPr lang="en-GB" sz="1600" b="0" i="0">
            <a:latin typeface="Avenir Light" panose="020B0402020203020204" pitchFamily="34" charset="77"/>
          </a:endParaRPr>
        </a:p>
      </dgm:t>
    </dgm:pt>
    <dgm:pt modelId="{95D6A0D3-04BA-2741-B82F-39AA74D8092D}">
      <dgm:prSet phldrT="[Text]" custT="1"/>
      <dgm:spPr>
        <a:solidFill>
          <a:srgbClr val="DEE6F7"/>
        </a:solidFill>
        <a:ln>
          <a:noFill/>
        </a:ln>
      </dgm:spPr>
      <dgm:t>
        <a:bodyPr/>
        <a:lstStyle/>
        <a:p>
          <a:pPr algn="ctr"/>
          <a:r>
            <a:rPr lang="sq-AL" sz="1600" b="0" i="0" dirty="0">
              <a:solidFill>
                <a:schemeClr val="bg1">
                  <a:lumMod val="10000"/>
                </a:schemeClr>
              </a:solidFill>
              <a:latin typeface="Avenir Light" panose="020B0402020203020204" pitchFamily="34" charset="77"/>
            </a:rPr>
            <a:t>E vlerësuar nga shokët e klasës</a:t>
          </a:r>
        </a:p>
      </dgm:t>
    </dgm:pt>
    <dgm:pt modelId="{20EBEA9B-4C26-1946-A2D4-FB2EF386974C}" type="parTrans" cxnId="{D48B314F-D412-4D4D-B58C-38FF98E59A0D}">
      <dgm:prSet/>
      <dgm:spPr/>
      <dgm:t>
        <a:bodyPr/>
        <a:lstStyle/>
        <a:p>
          <a:endParaRPr lang="en-GB" sz="1600" b="0" i="0">
            <a:latin typeface="Avenir Light" panose="020B0402020203020204" pitchFamily="34" charset="77"/>
          </a:endParaRPr>
        </a:p>
      </dgm:t>
    </dgm:pt>
    <dgm:pt modelId="{FE9A87FD-68DA-3E4F-BBA1-40600C227767}" type="sibTrans" cxnId="{D48B314F-D412-4D4D-B58C-38FF98E59A0D}">
      <dgm:prSet custT="1"/>
      <dgm:spPr>
        <a:solidFill>
          <a:srgbClr val="8393AE">
            <a:alpha val="90000"/>
          </a:srgbClr>
        </a:solidFill>
        <a:ln>
          <a:noFill/>
        </a:ln>
      </dgm:spPr>
      <dgm:t>
        <a:bodyPr/>
        <a:lstStyle/>
        <a:p>
          <a:endParaRPr lang="en-GB" sz="1600" b="0" i="0">
            <a:latin typeface="Avenir Light" panose="020B0402020203020204" pitchFamily="34" charset="77"/>
          </a:endParaRPr>
        </a:p>
      </dgm:t>
    </dgm:pt>
    <dgm:pt modelId="{3FBA5C83-1897-2A4D-9CD4-6E4816865775}">
      <dgm:prSet phldrT="[Text]" custT="1"/>
      <dgm:spPr>
        <a:solidFill>
          <a:srgbClr val="DEE6F7"/>
        </a:solidFill>
        <a:ln>
          <a:noFill/>
        </a:ln>
      </dgm:spPr>
      <dgm:t>
        <a:bodyPr/>
        <a:lstStyle/>
        <a:p>
          <a:pPr algn="ctr"/>
          <a:r>
            <a:rPr lang="sq-AL" sz="1600" b="0" i="0" dirty="0">
              <a:solidFill>
                <a:schemeClr val="bg1">
                  <a:lumMod val="10000"/>
                </a:schemeClr>
              </a:solidFill>
              <a:latin typeface="Avenir Light" panose="020B0402020203020204" pitchFamily="34" charset="77"/>
            </a:rPr>
            <a:t>E vlerësuar nga mësimdhënësi</a:t>
          </a:r>
        </a:p>
      </dgm:t>
    </dgm:pt>
    <dgm:pt modelId="{88E44C75-7B3C-1E43-8299-E8C29BEDB19C}" type="parTrans" cxnId="{55AAC610-0134-464A-99CD-FCEA58B55A71}">
      <dgm:prSet/>
      <dgm:spPr/>
      <dgm:t>
        <a:bodyPr/>
        <a:lstStyle/>
        <a:p>
          <a:endParaRPr lang="en-GB" sz="1600" b="0" i="0">
            <a:latin typeface="Avenir Light" panose="020B0402020203020204" pitchFamily="34" charset="77"/>
          </a:endParaRPr>
        </a:p>
      </dgm:t>
    </dgm:pt>
    <dgm:pt modelId="{D2BB8D64-7375-5D40-AC93-E47788D7EFBE}" type="sibTrans" cxnId="{55AAC610-0134-464A-99CD-FCEA58B55A71}">
      <dgm:prSet/>
      <dgm:spPr/>
      <dgm:t>
        <a:bodyPr/>
        <a:lstStyle/>
        <a:p>
          <a:endParaRPr lang="en-GB" sz="1600" b="0" i="0">
            <a:latin typeface="Avenir Light" panose="020B0402020203020204" pitchFamily="34" charset="77"/>
          </a:endParaRPr>
        </a:p>
      </dgm:t>
    </dgm:pt>
    <dgm:pt modelId="{6983F765-980F-884E-8781-57DDD14C1917}" type="pres">
      <dgm:prSet presAssocID="{81E690E8-C077-EC4E-8593-9E074A86DD5A}" presName="linearFlow" presStyleCnt="0">
        <dgm:presLayoutVars>
          <dgm:dir/>
          <dgm:resizeHandles val="exact"/>
        </dgm:presLayoutVars>
      </dgm:prSet>
      <dgm:spPr/>
    </dgm:pt>
    <dgm:pt modelId="{9BFBDB02-EDE1-AF4D-B266-1C39674433EB}" type="pres">
      <dgm:prSet presAssocID="{A184DABD-8198-1042-9138-C50F63204074}" presName="composite" presStyleCnt="0"/>
      <dgm:spPr/>
    </dgm:pt>
    <dgm:pt modelId="{6EE9A3DD-9466-6A44-9D8B-73EAF6FF44C5}" type="pres">
      <dgm:prSet presAssocID="{A184DABD-8198-1042-9138-C50F63204074}" presName="imgShp" presStyleLbl="fgImgPlace1" presStyleIdx="0" presStyleCnt="3"/>
      <dgm:spPr>
        <a:solidFill>
          <a:srgbClr val="518BCB"/>
        </a:solidFill>
      </dgm:spPr>
    </dgm:pt>
    <dgm:pt modelId="{6229E81D-BCCA-2449-AD2E-8303FC3C6A58}" type="pres">
      <dgm:prSet presAssocID="{A184DABD-8198-1042-9138-C50F63204074}" presName="txShp" presStyleLbl="node1" presStyleIdx="0" presStyleCnt="3">
        <dgm:presLayoutVars>
          <dgm:bulletEnabled val="1"/>
        </dgm:presLayoutVars>
      </dgm:prSet>
      <dgm:spPr/>
    </dgm:pt>
    <dgm:pt modelId="{4FC7B918-44E3-7148-BE81-3F242C38CDE7}" type="pres">
      <dgm:prSet presAssocID="{91E54EF4-11AF-A844-AD6F-09AB1BCCD345}" presName="spacing" presStyleCnt="0"/>
      <dgm:spPr/>
    </dgm:pt>
    <dgm:pt modelId="{29DA6F0B-CE49-1F4F-842B-661C2D907C85}" type="pres">
      <dgm:prSet presAssocID="{95D6A0D3-04BA-2741-B82F-39AA74D8092D}" presName="composite" presStyleCnt="0"/>
      <dgm:spPr/>
    </dgm:pt>
    <dgm:pt modelId="{CF8C69B9-AE91-874B-8772-39C71AF8B7BF}" type="pres">
      <dgm:prSet presAssocID="{95D6A0D3-04BA-2741-B82F-39AA74D8092D}" presName="imgShp" presStyleLbl="fgImgPlace1" presStyleIdx="1" presStyleCnt="3"/>
      <dgm:spPr>
        <a:solidFill>
          <a:srgbClr val="518BCB"/>
        </a:solidFill>
      </dgm:spPr>
    </dgm:pt>
    <dgm:pt modelId="{83A56D7A-B95B-1B47-974B-3638243AE719}" type="pres">
      <dgm:prSet presAssocID="{95D6A0D3-04BA-2741-B82F-39AA74D8092D}" presName="txShp" presStyleLbl="node1" presStyleIdx="1" presStyleCnt="3">
        <dgm:presLayoutVars>
          <dgm:bulletEnabled val="1"/>
        </dgm:presLayoutVars>
      </dgm:prSet>
      <dgm:spPr/>
    </dgm:pt>
    <dgm:pt modelId="{E0ED115F-E8B6-B940-A255-9C4463D0BD68}" type="pres">
      <dgm:prSet presAssocID="{FE9A87FD-68DA-3E4F-BBA1-40600C227767}" presName="spacing" presStyleCnt="0"/>
      <dgm:spPr/>
    </dgm:pt>
    <dgm:pt modelId="{184E7334-06AD-2A4C-B639-8C3086D57314}" type="pres">
      <dgm:prSet presAssocID="{3FBA5C83-1897-2A4D-9CD4-6E4816865775}" presName="composite" presStyleCnt="0"/>
      <dgm:spPr/>
    </dgm:pt>
    <dgm:pt modelId="{10BC1913-C1E4-E24E-9C6D-029DC72F7F37}" type="pres">
      <dgm:prSet presAssocID="{3FBA5C83-1897-2A4D-9CD4-6E4816865775}" presName="imgShp" presStyleLbl="fgImgPlace1" presStyleIdx="2" presStyleCnt="3"/>
      <dgm:spPr>
        <a:solidFill>
          <a:srgbClr val="518BCB"/>
        </a:solidFill>
      </dgm:spPr>
    </dgm:pt>
    <dgm:pt modelId="{026E9DFA-3B81-CC49-8991-1BC57AA7CD3F}" type="pres">
      <dgm:prSet presAssocID="{3FBA5C83-1897-2A4D-9CD4-6E4816865775}" presName="txShp" presStyleLbl="node1" presStyleIdx="2" presStyleCnt="3">
        <dgm:presLayoutVars>
          <dgm:bulletEnabled val="1"/>
        </dgm:presLayoutVars>
      </dgm:prSet>
      <dgm:spPr/>
    </dgm:pt>
  </dgm:ptLst>
  <dgm:cxnLst>
    <dgm:cxn modelId="{55AAC610-0134-464A-99CD-FCEA58B55A71}" srcId="{81E690E8-C077-EC4E-8593-9E074A86DD5A}" destId="{3FBA5C83-1897-2A4D-9CD4-6E4816865775}" srcOrd="2" destOrd="0" parTransId="{88E44C75-7B3C-1E43-8299-E8C29BEDB19C}" sibTransId="{D2BB8D64-7375-5D40-AC93-E47788D7EFBE}"/>
    <dgm:cxn modelId="{D48B314F-D412-4D4D-B58C-38FF98E59A0D}" srcId="{81E690E8-C077-EC4E-8593-9E074A86DD5A}" destId="{95D6A0D3-04BA-2741-B82F-39AA74D8092D}" srcOrd="1" destOrd="0" parTransId="{20EBEA9B-4C26-1946-A2D4-FB2EF386974C}" sibTransId="{FE9A87FD-68DA-3E4F-BBA1-40600C227767}"/>
    <dgm:cxn modelId="{AC2AD76F-A325-8C4A-B3E6-DF8FD5136E15}" type="presOf" srcId="{3FBA5C83-1897-2A4D-9CD4-6E4816865775}" destId="{026E9DFA-3B81-CC49-8991-1BC57AA7CD3F}" srcOrd="0" destOrd="0" presId="urn:microsoft.com/office/officeart/2005/8/layout/vList3"/>
    <dgm:cxn modelId="{F33DEF6F-F40D-F94A-A6F1-36DC1CCD9234}" srcId="{81E690E8-C077-EC4E-8593-9E074A86DD5A}" destId="{A184DABD-8198-1042-9138-C50F63204074}" srcOrd="0" destOrd="0" parTransId="{F1DC5EE2-6264-9D48-94EB-5D009BE9EB62}" sibTransId="{91E54EF4-11AF-A844-AD6F-09AB1BCCD345}"/>
    <dgm:cxn modelId="{E9FF7F87-5485-CE42-B5CC-D3A1A2D4DA09}" type="presOf" srcId="{A184DABD-8198-1042-9138-C50F63204074}" destId="{6229E81D-BCCA-2449-AD2E-8303FC3C6A58}" srcOrd="0" destOrd="0" presId="urn:microsoft.com/office/officeart/2005/8/layout/vList3"/>
    <dgm:cxn modelId="{B308B8B4-C8CD-9F43-BB7D-41CF40D37477}" type="presOf" srcId="{95D6A0D3-04BA-2741-B82F-39AA74D8092D}" destId="{83A56D7A-B95B-1B47-974B-3638243AE719}" srcOrd="0" destOrd="0" presId="urn:microsoft.com/office/officeart/2005/8/layout/vList3"/>
    <dgm:cxn modelId="{BD2A6CD6-F4F8-2C4B-A81C-E3C042BB4CCC}" type="presOf" srcId="{81E690E8-C077-EC4E-8593-9E074A86DD5A}" destId="{6983F765-980F-884E-8781-57DDD14C1917}" srcOrd="0" destOrd="0" presId="urn:microsoft.com/office/officeart/2005/8/layout/vList3"/>
    <dgm:cxn modelId="{E8966A25-3647-A44E-AD33-173DE554F2F4}" type="presParOf" srcId="{6983F765-980F-884E-8781-57DDD14C1917}" destId="{9BFBDB02-EDE1-AF4D-B266-1C39674433EB}" srcOrd="0" destOrd="0" presId="urn:microsoft.com/office/officeart/2005/8/layout/vList3"/>
    <dgm:cxn modelId="{C6F26D7F-0963-A84B-B71C-F83C9FD994A6}" type="presParOf" srcId="{9BFBDB02-EDE1-AF4D-B266-1C39674433EB}" destId="{6EE9A3DD-9466-6A44-9D8B-73EAF6FF44C5}" srcOrd="0" destOrd="0" presId="urn:microsoft.com/office/officeart/2005/8/layout/vList3"/>
    <dgm:cxn modelId="{9C33D7B8-CF25-8844-AD0F-C7EB4E46EE61}" type="presParOf" srcId="{9BFBDB02-EDE1-AF4D-B266-1C39674433EB}" destId="{6229E81D-BCCA-2449-AD2E-8303FC3C6A58}" srcOrd="1" destOrd="0" presId="urn:microsoft.com/office/officeart/2005/8/layout/vList3"/>
    <dgm:cxn modelId="{2D17C1F9-464E-A04F-9503-7A99FF5D77A1}" type="presParOf" srcId="{6983F765-980F-884E-8781-57DDD14C1917}" destId="{4FC7B918-44E3-7148-BE81-3F242C38CDE7}" srcOrd="1" destOrd="0" presId="urn:microsoft.com/office/officeart/2005/8/layout/vList3"/>
    <dgm:cxn modelId="{C36D5E64-DF51-114C-B773-2EB743BE259D}" type="presParOf" srcId="{6983F765-980F-884E-8781-57DDD14C1917}" destId="{29DA6F0B-CE49-1F4F-842B-661C2D907C85}" srcOrd="2" destOrd="0" presId="urn:microsoft.com/office/officeart/2005/8/layout/vList3"/>
    <dgm:cxn modelId="{52CEDB6E-BE52-D145-8DE4-ACBAA5800C41}" type="presParOf" srcId="{29DA6F0B-CE49-1F4F-842B-661C2D907C85}" destId="{CF8C69B9-AE91-874B-8772-39C71AF8B7BF}" srcOrd="0" destOrd="0" presId="urn:microsoft.com/office/officeart/2005/8/layout/vList3"/>
    <dgm:cxn modelId="{4A980A86-E13E-7A49-8EE9-84C69DDE026C}" type="presParOf" srcId="{29DA6F0B-CE49-1F4F-842B-661C2D907C85}" destId="{83A56D7A-B95B-1B47-974B-3638243AE719}" srcOrd="1" destOrd="0" presId="urn:microsoft.com/office/officeart/2005/8/layout/vList3"/>
    <dgm:cxn modelId="{01154C55-8797-0E43-9C31-29A21E8D2003}" type="presParOf" srcId="{6983F765-980F-884E-8781-57DDD14C1917}" destId="{E0ED115F-E8B6-B940-A255-9C4463D0BD68}" srcOrd="3" destOrd="0" presId="urn:microsoft.com/office/officeart/2005/8/layout/vList3"/>
    <dgm:cxn modelId="{401A5E46-4CCC-9447-B0E1-3E246ECF633F}" type="presParOf" srcId="{6983F765-980F-884E-8781-57DDD14C1917}" destId="{184E7334-06AD-2A4C-B639-8C3086D57314}" srcOrd="4" destOrd="0" presId="urn:microsoft.com/office/officeart/2005/8/layout/vList3"/>
    <dgm:cxn modelId="{086879D8-4663-9E4D-99FD-84D68CCFB1BE}" type="presParOf" srcId="{184E7334-06AD-2A4C-B639-8C3086D57314}" destId="{10BC1913-C1E4-E24E-9C6D-029DC72F7F37}" srcOrd="0" destOrd="0" presId="urn:microsoft.com/office/officeart/2005/8/layout/vList3"/>
    <dgm:cxn modelId="{200F534E-1D7C-D54C-9AEB-745BD1BB9A4D}" type="presParOf" srcId="{184E7334-06AD-2A4C-B639-8C3086D57314}" destId="{026E9DFA-3B81-CC49-8991-1BC57AA7CD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690E8-C077-EC4E-8593-9E074A86DD5A}"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GB"/>
        </a:p>
      </dgm:t>
    </dgm:pt>
    <dgm:pt modelId="{A184DABD-8198-1042-9138-C50F63204074}">
      <dgm:prSet phldrT="[Text]" custT="1"/>
      <dgm:spPr>
        <a:solidFill>
          <a:srgbClr val="DEE6F7"/>
        </a:solidFill>
        <a:ln>
          <a:noFill/>
        </a:ln>
      </dgm:spPr>
      <dgm:t>
        <a:bodyPr/>
        <a:lstStyle/>
        <a:p>
          <a:pPr algn="ctr"/>
          <a:r>
            <a:rPr lang="sq-AL" sz="1600" b="0" i="0" dirty="0">
              <a:solidFill>
                <a:schemeClr val="bg1">
                  <a:lumMod val="10000"/>
                </a:schemeClr>
              </a:solidFill>
              <a:latin typeface="Avenir Light" panose="020B0402020203020204" pitchFamily="34" charset="77"/>
            </a:rPr>
            <a:t>E vetë-vlerësuar</a:t>
          </a:r>
          <a:endParaRPr lang="en-GB" sz="1600" b="0" i="0" dirty="0">
            <a:solidFill>
              <a:schemeClr val="bg1">
                <a:lumMod val="10000"/>
              </a:schemeClr>
            </a:solidFill>
            <a:latin typeface="Avenir Light" panose="020B0402020203020204" pitchFamily="34" charset="77"/>
          </a:endParaRPr>
        </a:p>
      </dgm:t>
    </dgm:pt>
    <dgm:pt modelId="{F1DC5EE2-6264-9D48-94EB-5D009BE9EB62}" type="parTrans" cxnId="{F33DEF6F-F40D-F94A-A6F1-36DC1CCD9234}">
      <dgm:prSet/>
      <dgm:spPr/>
      <dgm:t>
        <a:bodyPr/>
        <a:lstStyle/>
        <a:p>
          <a:endParaRPr lang="en-GB" sz="1600" b="0" i="0">
            <a:latin typeface="Avenir Light" panose="020B0402020203020204" pitchFamily="34" charset="77"/>
          </a:endParaRPr>
        </a:p>
      </dgm:t>
    </dgm:pt>
    <dgm:pt modelId="{91E54EF4-11AF-A844-AD6F-09AB1BCCD345}" type="sibTrans" cxnId="{F33DEF6F-F40D-F94A-A6F1-36DC1CCD9234}">
      <dgm:prSet custT="1"/>
      <dgm:spPr>
        <a:solidFill>
          <a:srgbClr val="8393AE">
            <a:alpha val="90000"/>
          </a:srgbClr>
        </a:solidFill>
        <a:ln>
          <a:noFill/>
        </a:ln>
      </dgm:spPr>
      <dgm:t>
        <a:bodyPr/>
        <a:lstStyle/>
        <a:p>
          <a:endParaRPr lang="en-GB" sz="1600" b="0" i="0">
            <a:latin typeface="Avenir Light" panose="020B0402020203020204" pitchFamily="34" charset="77"/>
          </a:endParaRPr>
        </a:p>
      </dgm:t>
    </dgm:pt>
    <dgm:pt modelId="{95D6A0D3-04BA-2741-B82F-39AA74D8092D}">
      <dgm:prSet phldrT="[Text]" custT="1"/>
      <dgm:spPr>
        <a:solidFill>
          <a:srgbClr val="DEE6F7"/>
        </a:solidFill>
        <a:ln>
          <a:noFill/>
        </a:ln>
      </dgm:spPr>
      <dgm:t>
        <a:bodyPr/>
        <a:lstStyle/>
        <a:p>
          <a:pPr algn="ctr"/>
          <a:r>
            <a:rPr lang="sq-AL" sz="1600" b="0" i="0" dirty="0">
              <a:solidFill>
                <a:schemeClr val="bg1">
                  <a:lumMod val="10000"/>
                </a:schemeClr>
              </a:solidFill>
              <a:latin typeface="Avenir Light" panose="020B0402020203020204" pitchFamily="34" charset="77"/>
            </a:rPr>
            <a:t>E vlerësuar nga shokët e klasës</a:t>
          </a:r>
        </a:p>
      </dgm:t>
    </dgm:pt>
    <dgm:pt modelId="{20EBEA9B-4C26-1946-A2D4-FB2EF386974C}" type="parTrans" cxnId="{D48B314F-D412-4D4D-B58C-38FF98E59A0D}">
      <dgm:prSet/>
      <dgm:spPr/>
      <dgm:t>
        <a:bodyPr/>
        <a:lstStyle/>
        <a:p>
          <a:endParaRPr lang="en-GB" sz="1600" b="0" i="0">
            <a:latin typeface="Avenir Light" panose="020B0402020203020204" pitchFamily="34" charset="77"/>
          </a:endParaRPr>
        </a:p>
      </dgm:t>
    </dgm:pt>
    <dgm:pt modelId="{FE9A87FD-68DA-3E4F-BBA1-40600C227767}" type="sibTrans" cxnId="{D48B314F-D412-4D4D-B58C-38FF98E59A0D}">
      <dgm:prSet custT="1"/>
      <dgm:spPr>
        <a:solidFill>
          <a:srgbClr val="8393AE">
            <a:alpha val="90000"/>
          </a:srgbClr>
        </a:solidFill>
        <a:ln>
          <a:noFill/>
        </a:ln>
      </dgm:spPr>
      <dgm:t>
        <a:bodyPr/>
        <a:lstStyle/>
        <a:p>
          <a:endParaRPr lang="en-GB" sz="1600" b="0" i="0">
            <a:latin typeface="Avenir Light" panose="020B0402020203020204" pitchFamily="34" charset="77"/>
          </a:endParaRPr>
        </a:p>
      </dgm:t>
    </dgm:pt>
    <dgm:pt modelId="{3FBA5C83-1897-2A4D-9CD4-6E4816865775}">
      <dgm:prSet phldrT="[Text]" custT="1"/>
      <dgm:spPr>
        <a:solidFill>
          <a:srgbClr val="DEE6F7"/>
        </a:solidFill>
        <a:ln>
          <a:noFill/>
        </a:ln>
      </dgm:spPr>
      <dgm:t>
        <a:bodyPr/>
        <a:lstStyle/>
        <a:p>
          <a:pPr algn="ctr"/>
          <a:r>
            <a:rPr lang="sq-AL" sz="1600" b="0" i="0" dirty="0">
              <a:solidFill>
                <a:schemeClr val="bg1">
                  <a:lumMod val="10000"/>
                </a:schemeClr>
              </a:solidFill>
              <a:latin typeface="Avenir Light" panose="020B0402020203020204" pitchFamily="34" charset="77"/>
            </a:rPr>
            <a:t>E vlerësuar nga mësimdhënësi</a:t>
          </a:r>
        </a:p>
      </dgm:t>
    </dgm:pt>
    <dgm:pt modelId="{88E44C75-7B3C-1E43-8299-E8C29BEDB19C}" type="parTrans" cxnId="{55AAC610-0134-464A-99CD-FCEA58B55A71}">
      <dgm:prSet/>
      <dgm:spPr/>
      <dgm:t>
        <a:bodyPr/>
        <a:lstStyle/>
        <a:p>
          <a:endParaRPr lang="en-GB" sz="1600" b="0" i="0">
            <a:latin typeface="Avenir Light" panose="020B0402020203020204" pitchFamily="34" charset="77"/>
          </a:endParaRPr>
        </a:p>
      </dgm:t>
    </dgm:pt>
    <dgm:pt modelId="{D2BB8D64-7375-5D40-AC93-E47788D7EFBE}" type="sibTrans" cxnId="{55AAC610-0134-464A-99CD-FCEA58B55A71}">
      <dgm:prSet/>
      <dgm:spPr/>
      <dgm:t>
        <a:bodyPr/>
        <a:lstStyle/>
        <a:p>
          <a:endParaRPr lang="en-GB" sz="1600" b="0" i="0">
            <a:latin typeface="Avenir Light" panose="020B0402020203020204" pitchFamily="34" charset="77"/>
          </a:endParaRPr>
        </a:p>
      </dgm:t>
    </dgm:pt>
    <dgm:pt modelId="{6983F765-980F-884E-8781-57DDD14C1917}" type="pres">
      <dgm:prSet presAssocID="{81E690E8-C077-EC4E-8593-9E074A86DD5A}" presName="linearFlow" presStyleCnt="0">
        <dgm:presLayoutVars>
          <dgm:dir/>
          <dgm:resizeHandles val="exact"/>
        </dgm:presLayoutVars>
      </dgm:prSet>
      <dgm:spPr/>
    </dgm:pt>
    <dgm:pt modelId="{9BFBDB02-EDE1-AF4D-B266-1C39674433EB}" type="pres">
      <dgm:prSet presAssocID="{A184DABD-8198-1042-9138-C50F63204074}" presName="composite" presStyleCnt="0"/>
      <dgm:spPr/>
    </dgm:pt>
    <dgm:pt modelId="{6EE9A3DD-9466-6A44-9D8B-73EAF6FF44C5}" type="pres">
      <dgm:prSet presAssocID="{A184DABD-8198-1042-9138-C50F63204074}" presName="imgShp" presStyleLbl="fgImgPlace1" presStyleIdx="0" presStyleCnt="3"/>
      <dgm:spPr>
        <a:solidFill>
          <a:srgbClr val="518BCB"/>
        </a:solidFill>
      </dgm:spPr>
    </dgm:pt>
    <dgm:pt modelId="{6229E81D-BCCA-2449-AD2E-8303FC3C6A58}" type="pres">
      <dgm:prSet presAssocID="{A184DABD-8198-1042-9138-C50F63204074}" presName="txShp" presStyleLbl="node1" presStyleIdx="0" presStyleCnt="3">
        <dgm:presLayoutVars>
          <dgm:bulletEnabled val="1"/>
        </dgm:presLayoutVars>
      </dgm:prSet>
      <dgm:spPr/>
    </dgm:pt>
    <dgm:pt modelId="{4FC7B918-44E3-7148-BE81-3F242C38CDE7}" type="pres">
      <dgm:prSet presAssocID="{91E54EF4-11AF-A844-AD6F-09AB1BCCD345}" presName="spacing" presStyleCnt="0"/>
      <dgm:spPr/>
    </dgm:pt>
    <dgm:pt modelId="{29DA6F0B-CE49-1F4F-842B-661C2D907C85}" type="pres">
      <dgm:prSet presAssocID="{95D6A0D3-04BA-2741-B82F-39AA74D8092D}" presName="composite" presStyleCnt="0"/>
      <dgm:spPr/>
    </dgm:pt>
    <dgm:pt modelId="{CF8C69B9-AE91-874B-8772-39C71AF8B7BF}" type="pres">
      <dgm:prSet presAssocID="{95D6A0D3-04BA-2741-B82F-39AA74D8092D}" presName="imgShp" presStyleLbl="fgImgPlace1" presStyleIdx="1" presStyleCnt="3"/>
      <dgm:spPr>
        <a:solidFill>
          <a:srgbClr val="518BCB"/>
        </a:solidFill>
      </dgm:spPr>
    </dgm:pt>
    <dgm:pt modelId="{83A56D7A-B95B-1B47-974B-3638243AE719}" type="pres">
      <dgm:prSet presAssocID="{95D6A0D3-04BA-2741-B82F-39AA74D8092D}" presName="txShp" presStyleLbl="node1" presStyleIdx="1" presStyleCnt="3">
        <dgm:presLayoutVars>
          <dgm:bulletEnabled val="1"/>
        </dgm:presLayoutVars>
      </dgm:prSet>
      <dgm:spPr/>
    </dgm:pt>
    <dgm:pt modelId="{E0ED115F-E8B6-B940-A255-9C4463D0BD68}" type="pres">
      <dgm:prSet presAssocID="{FE9A87FD-68DA-3E4F-BBA1-40600C227767}" presName="spacing" presStyleCnt="0"/>
      <dgm:spPr/>
    </dgm:pt>
    <dgm:pt modelId="{184E7334-06AD-2A4C-B639-8C3086D57314}" type="pres">
      <dgm:prSet presAssocID="{3FBA5C83-1897-2A4D-9CD4-6E4816865775}" presName="composite" presStyleCnt="0"/>
      <dgm:spPr/>
    </dgm:pt>
    <dgm:pt modelId="{10BC1913-C1E4-E24E-9C6D-029DC72F7F37}" type="pres">
      <dgm:prSet presAssocID="{3FBA5C83-1897-2A4D-9CD4-6E4816865775}" presName="imgShp" presStyleLbl="fgImgPlace1" presStyleIdx="2" presStyleCnt="3"/>
      <dgm:spPr>
        <a:solidFill>
          <a:srgbClr val="518BCB"/>
        </a:solidFill>
      </dgm:spPr>
    </dgm:pt>
    <dgm:pt modelId="{026E9DFA-3B81-CC49-8991-1BC57AA7CD3F}" type="pres">
      <dgm:prSet presAssocID="{3FBA5C83-1897-2A4D-9CD4-6E4816865775}" presName="txShp" presStyleLbl="node1" presStyleIdx="2" presStyleCnt="3">
        <dgm:presLayoutVars>
          <dgm:bulletEnabled val="1"/>
        </dgm:presLayoutVars>
      </dgm:prSet>
      <dgm:spPr/>
    </dgm:pt>
  </dgm:ptLst>
  <dgm:cxnLst>
    <dgm:cxn modelId="{55AAC610-0134-464A-99CD-FCEA58B55A71}" srcId="{81E690E8-C077-EC4E-8593-9E074A86DD5A}" destId="{3FBA5C83-1897-2A4D-9CD4-6E4816865775}" srcOrd="2" destOrd="0" parTransId="{88E44C75-7B3C-1E43-8299-E8C29BEDB19C}" sibTransId="{D2BB8D64-7375-5D40-AC93-E47788D7EFBE}"/>
    <dgm:cxn modelId="{D48B314F-D412-4D4D-B58C-38FF98E59A0D}" srcId="{81E690E8-C077-EC4E-8593-9E074A86DD5A}" destId="{95D6A0D3-04BA-2741-B82F-39AA74D8092D}" srcOrd="1" destOrd="0" parTransId="{20EBEA9B-4C26-1946-A2D4-FB2EF386974C}" sibTransId="{FE9A87FD-68DA-3E4F-BBA1-40600C227767}"/>
    <dgm:cxn modelId="{AC2AD76F-A325-8C4A-B3E6-DF8FD5136E15}" type="presOf" srcId="{3FBA5C83-1897-2A4D-9CD4-6E4816865775}" destId="{026E9DFA-3B81-CC49-8991-1BC57AA7CD3F}" srcOrd="0" destOrd="0" presId="urn:microsoft.com/office/officeart/2005/8/layout/vList3"/>
    <dgm:cxn modelId="{F33DEF6F-F40D-F94A-A6F1-36DC1CCD9234}" srcId="{81E690E8-C077-EC4E-8593-9E074A86DD5A}" destId="{A184DABD-8198-1042-9138-C50F63204074}" srcOrd="0" destOrd="0" parTransId="{F1DC5EE2-6264-9D48-94EB-5D009BE9EB62}" sibTransId="{91E54EF4-11AF-A844-AD6F-09AB1BCCD345}"/>
    <dgm:cxn modelId="{E9FF7F87-5485-CE42-B5CC-D3A1A2D4DA09}" type="presOf" srcId="{A184DABD-8198-1042-9138-C50F63204074}" destId="{6229E81D-BCCA-2449-AD2E-8303FC3C6A58}" srcOrd="0" destOrd="0" presId="urn:microsoft.com/office/officeart/2005/8/layout/vList3"/>
    <dgm:cxn modelId="{B308B8B4-C8CD-9F43-BB7D-41CF40D37477}" type="presOf" srcId="{95D6A0D3-04BA-2741-B82F-39AA74D8092D}" destId="{83A56D7A-B95B-1B47-974B-3638243AE719}" srcOrd="0" destOrd="0" presId="urn:microsoft.com/office/officeart/2005/8/layout/vList3"/>
    <dgm:cxn modelId="{BD2A6CD6-F4F8-2C4B-A81C-E3C042BB4CCC}" type="presOf" srcId="{81E690E8-C077-EC4E-8593-9E074A86DD5A}" destId="{6983F765-980F-884E-8781-57DDD14C1917}" srcOrd="0" destOrd="0" presId="urn:microsoft.com/office/officeart/2005/8/layout/vList3"/>
    <dgm:cxn modelId="{E8966A25-3647-A44E-AD33-173DE554F2F4}" type="presParOf" srcId="{6983F765-980F-884E-8781-57DDD14C1917}" destId="{9BFBDB02-EDE1-AF4D-B266-1C39674433EB}" srcOrd="0" destOrd="0" presId="urn:microsoft.com/office/officeart/2005/8/layout/vList3"/>
    <dgm:cxn modelId="{C6F26D7F-0963-A84B-B71C-F83C9FD994A6}" type="presParOf" srcId="{9BFBDB02-EDE1-AF4D-B266-1C39674433EB}" destId="{6EE9A3DD-9466-6A44-9D8B-73EAF6FF44C5}" srcOrd="0" destOrd="0" presId="urn:microsoft.com/office/officeart/2005/8/layout/vList3"/>
    <dgm:cxn modelId="{9C33D7B8-CF25-8844-AD0F-C7EB4E46EE61}" type="presParOf" srcId="{9BFBDB02-EDE1-AF4D-B266-1C39674433EB}" destId="{6229E81D-BCCA-2449-AD2E-8303FC3C6A58}" srcOrd="1" destOrd="0" presId="urn:microsoft.com/office/officeart/2005/8/layout/vList3"/>
    <dgm:cxn modelId="{2D17C1F9-464E-A04F-9503-7A99FF5D77A1}" type="presParOf" srcId="{6983F765-980F-884E-8781-57DDD14C1917}" destId="{4FC7B918-44E3-7148-BE81-3F242C38CDE7}" srcOrd="1" destOrd="0" presId="urn:microsoft.com/office/officeart/2005/8/layout/vList3"/>
    <dgm:cxn modelId="{C36D5E64-DF51-114C-B773-2EB743BE259D}" type="presParOf" srcId="{6983F765-980F-884E-8781-57DDD14C1917}" destId="{29DA6F0B-CE49-1F4F-842B-661C2D907C85}" srcOrd="2" destOrd="0" presId="urn:microsoft.com/office/officeart/2005/8/layout/vList3"/>
    <dgm:cxn modelId="{52CEDB6E-BE52-D145-8DE4-ACBAA5800C41}" type="presParOf" srcId="{29DA6F0B-CE49-1F4F-842B-661C2D907C85}" destId="{CF8C69B9-AE91-874B-8772-39C71AF8B7BF}" srcOrd="0" destOrd="0" presId="urn:microsoft.com/office/officeart/2005/8/layout/vList3"/>
    <dgm:cxn modelId="{4A980A86-E13E-7A49-8EE9-84C69DDE026C}" type="presParOf" srcId="{29DA6F0B-CE49-1F4F-842B-661C2D907C85}" destId="{83A56D7A-B95B-1B47-974B-3638243AE719}" srcOrd="1" destOrd="0" presId="urn:microsoft.com/office/officeart/2005/8/layout/vList3"/>
    <dgm:cxn modelId="{01154C55-8797-0E43-9C31-29A21E8D2003}" type="presParOf" srcId="{6983F765-980F-884E-8781-57DDD14C1917}" destId="{E0ED115F-E8B6-B940-A255-9C4463D0BD68}" srcOrd="3" destOrd="0" presId="urn:microsoft.com/office/officeart/2005/8/layout/vList3"/>
    <dgm:cxn modelId="{401A5E46-4CCC-9447-B0E1-3E246ECF633F}" type="presParOf" srcId="{6983F765-980F-884E-8781-57DDD14C1917}" destId="{184E7334-06AD-2A4C-B639-8C3086D57314}" srcOrd="4" destOrd="0" presId="urn:microsoft.com/office/officeart/2005/8/layout/vList3"/>
    <dgm:cxn modelId="{086879D8-4663-9E4D-99FD-84D68CCFB1BE}" type="presParOf" srcId="{184E7334-06AD-2A4C-B639-8C3086D57314}" destId="{10BC1913-C1E4-E24E-9C6D-029DC72F7F37}" srcOrd="0" destOrd="0" presId="urn:microsoft.com/office/officeart/2005/8/layout/vList3"/>
    <dgm:cxn modelId="{200F534E-1D7C-D54C-9AEB-745BD1BB9A4D}" type="presParOf" srcId="{184E7334-06AD-2A4C-B639-8C3086D57314}" destId="{026E9DFA-3B81-CC49-8991-1BC57AA7CD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E81D-BCCA-2449-AD2E-8303FC3C6A58}">
      <dsp:nvSpPr>
        <dsp:cNvPr id="0" name=""/>
        <dsp:cNvSpPr/>
      </dsp:nvSpPr>
      <dsp:spPr>
        <a:xfrm rot="10800000">
          <a:off x="1124709" y="222"/>
          <a:ext cx="3949327" cy="519815"/>
        </a:xfrm>
        <a:prstGeom prst="homePlate">
          <a:avLst/>
        </a:prstGeom>
        <a:solidFill>
          <a:srgbClr val="DEE6F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224" tIns="60960" rIns="113792" bIns="60960" numCol="1" spcCol="1270" anchor="ctr" anchorCtr="0">
          <a:noAutofit/>
        </a:bodyPr>
        <a:lstStyle/>
        <a:p>
          <a:pPr marL="0" lvl="0" indent="0" algn="ctr" defTabSz="711200">
            <a:lnSpc>
              <a:spcPct val="90000"/>
            </a:lnSpc>
            <a:spcBef>
              <a:spcPct val="0"/>
            </a:spcBef>
            <a:spcAft>
              <a:spcPct val="35000"/>
            </a:spcAft>
            <a:buNone/>
          </a:pPr>
          <a:r>
            <a:rPr lang="sq-AL" sz="1600" b="0" i="0" kern="1200" dirty="0">
              <a:solidFill>
                <a:schemeClr val="bg1">
                  <a:lumMod val="10000"/>
                </a:schemeClr>
              </a:solidFill>
              <a:latin typeface="Avenir Light" panose="020B0402020203020204" pitchFamily="34" charset="77"/>
            </a:rPr>
            <a:t>E vetë-vlerësuar</a:t>
          </a:r>
          <a:endParaRPr lang="en-GB" sz="1600" b="0" i="0" kern="1200" dirty="0">
            <a:solidFill>
              <a:schemeClr val="bg1">
                <a:lumMod val="10000"/>
              </a:schemeClr>
            </a:solidFill>
            <a:latin typeface="Avenir Light" panose="020B0402020203020204" pitchFamily="34" charset="77"/>
          </a:endParaRPr>
        </a:p>
      </dsp:txBody>
      <dsp:txXfrm rot="10800000">
        <a:off x="1254663" y="222"/>
        <a:ext cx="3819373" cy="519815"/>
      </dsp:txXfrm>
    </dsp:sp>
    <dsp:sp modelId="{6EE9A3DD-9466-6A44-9D8B-73EAF6FF44C5}">
      <dsp:nvSpPr>
        <dsp:cNvPr id="0" name=""/>
        <dsp:cNvSpPr/>
      </dsp:nvSpPr>
      <dsp:spPr>
        <a:xfrm>
          <a:off x="864801" y="222"/>
          <a:ext cx="519815" cy="519815"/>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56D7A-B95B-1B47-974B-3638243AE719}">
      <dsp:nvSpPr>
        <dsp:cNvPr id="0" name=""/>
        <dsp:cNvSpPr/>
      </dsp:nvSpPr>
      <dsp:spPr>
        <a:xfrm rot="10800000">
          <a:off x="1124709" y="649992"/>
          <a:ext cx="3949327" cy="519815"/>
        </a:xfrm>
        <a:prstGeom prst="homePlate">
          <a:avLst/>
        </a:prstGeom>
        <a:solidFill>
          <a:srgbClr val="DEE6F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224" tIns="60960" rIns="113792" bIns="60960" numCol="1" spcCol="1270" anchor="ctr" anchorCtr="0">
          <a:noAutofit/>
        </a:bodyPr>
        <a:lstStyle/>
        <a:p>
          <a:pPr marL="0" lvl="0" indent="0" algn="ctr" defTabSz="711200">
            <a:lnSpc>
              <a:spcPct val="90000"/>
            </a:lnSpc>
            <a:spcBef>
              <a:spcPct val="0"/>
            </a:spcBef>
            <a:spcAft>
              <a:spcPct val="35000"/>
            </a:spcAft>
            <a:buNone/>
          </a:pPr>
          <a:r>
            <a:rPr lang="sq-AL" sz="1600" b="0" i="0" kern="1200" dirty="0">
              <a:solidFill>
                <a:schemeClr val="bg1">
                  <a:lumMod val="10000"/>
                </a:schemeClr>
              </a:solidFill>
              <a:latin typeface="Avenir Light" panose="020B0402020203020204" pitchFamily="34" charset="77"/>
            </a:rPr>
            <a:t>E vlerësuar nga shokët e klasës</a:t>
          </a:r>
        </a:p>
      </dsp:txBody>
      <dsp:txXfrm rot="10800000">
        <a:off x="1254663" y="649992"/>
        <a:ext cx="3819373" cy="519815"/>
      </dsp:txXfrm>
    </dsp:sp>
    <dsp:sp modelId="{CF8C69B9-AE91-874B-8772-39C71AF8B7BF}">
      <dsp:nvSpPr>
        <dsp:cNvPr id="0" name=""/>
        <dsp:cNvSpPr/>
      </dsp:nvSpPr>
      <dsp:spPr>
        <a:xfrm>
          <a:off x="864801" y="649992"/>
          <a:ext cx="519815" cy="519815"/>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E9DFA-3B81-CC49-8991-1BC57AA7CD3F}">
      <dsp:nvSpPr>
        <dsp:cNvPr id="0" name=""/>
        <dsp:cNvSpPr/>
      </dsp:nvSpPr>
      <dsp:spPr>
        <a:xfrm rot="10800000">
          <a:off x="1124709" y="1299761"/>
          <a:ext cx="3949327" cy="519815"/>
        </a:xfrm>
        <a:prstGeom prst="homePlate">
          <a:avLst/>
        </a:prstGeom>
        <a:solidFill>
          <a:srgbClr val="DEE6F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224" tIns="60960" rIns="113792" bIns="60960" numCol="1" spcCol="1270" anchor="ctr" anchorCtr="0">
          <a:noAutofit/>
        </a:bodyPr>
        <a:lstStyle/>
        <a:p>
          <a:pPr marL="0" lvl="0" indent="0" algn="ctr" defTabSz="711200">
            <a:lnSpc>
              <a:spcPct val="90000"/>
            </a:lnSpc>
            <a:spcBef>
              <a:spcPct val="0"/>
            </a:spcBef>
            <a:spcAft>
              <a:spcPct val="35000"/>
            </a:spcAft>
            <a:buNone/>
          </a:pPr>
          <a:r>
            <a:rPr lang="sq-AL" sz="1600" b="0" i="0" kern="1200" dirty="0">
              <a:solidFill>
                <a:schemeClr val="bg1">
                  <a:lumMod val="10000"/>
                </a:schemeClr>
              </a:solidFill>
              <a:latin typeface="Avenir Light" panose="020B0402020203020204" pitchFamily="34" charset="77"/>
            </a:rPr>
            <a:t>E vlerësuar nga mësimdhënësi</a:t>
          </a:r>
        </a:p>
      </dsp:txBody>
      <dsp:txXfrm rot="10800000">
        <a:off x="1254663" y="1299761"/>
        <a:ext cx="3819373" cy="519815"/>
      </dsp:txXfrm>
    </dsp:sp>
    <dsp:sp modelId="{10BC1913-C1E4-E24E-9C6D-029DC72F7F37}">
      <dsp:nvSpPr>
        <dsp:cNvPr id="0" name=""/>
        <dsp:cNvSpPr/>
      </dsp:nvSpPr>
      <dsp:spPr>
        <a:xfrm>
          <a:off x="864801" y="1299761"/>
          <a:ext cx="519815" cy="519815"/>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E81D-BCCA-2449-AD2E-8303FC3C6A58}">
      <dsp:nvSpPr>
        <dsp:cNvPr id="0" name=""/>
        <dsp:cNvSpPr/>
      </dsp:nvSpPr>
      <dsp:spPr>
        <a:xfrm rot="10800000">
          <a:off x="1124709" y="222"/>
          <a:ext cx="3949327" cy="519815"/>
        </a:xfrm>
        <a:prstGeom prst="homePlate">
          <a:avLst/>
        </a:prstGeom>
        <a:solidFill>
          <a:srgbClr val="DEE6F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224" tIns="60960" rIns="113792" bIns="60960" numCol="1" spcCol="1270" anchor="ctr" anchorCtr="0">
          <a:noAutofit/>
        </a:bodyPr>
        <a:lstStyle/>
        <a:p>
          <a:pPr marL="0" lvl="0" indent="0" algn="ctr" defTabSz="711200">
            <a:lnSpc>
              <a:spcPct val="90000"/>
            </a:lnSpc>
            <a:spcBef>
              <a:spcPct val="0"/>
            </a:spcBef>
            <a:spcAft>
              <a:spcPct val="35000"/>
            </a:spcAft>
            <a:buNone/>
          </a:pPr>
          <a:r>
            <a:rPr lang="sq-AL" sz="1600" b="0" i="0" kern="1200" dirty="0">
              <a:solidFill>
                <a:schemeClr val="bg1">
                  <a:lumMod val="10000"/>
                </a:schemeClr>
              </a:solidFill>
              <a:latin typeface="Avenir Light" panose="020B0402020203020204" pitchFamily="34" charset="77"/>
            </a:rPr>
            <a:t>E vetë-vlerësuar</a:t>
          </a:r>
          <a:endParaRPr lang="en-GB" sz="1600" b="0" i="0" kern="1200" dirty="0">
            <a:solidFill>
              <a:schemeClr val="bg1">
                <a:lumMod val="10000"/>
              </a:schemeClr>
            </a:solidFill>
            <a:latin typeface="Avenir Light" panose="020B0402020203020204" pitchFamily="34" charset="77"/>
          </a:endParaRPr>
        </a:p>
      </dsp:txBody>
      <dsp:txXfrm rot="10800000">
        <a:off x="1254663" y="222"/>
        <a:ext cx="3819373" cy="519815"/>
      </dsp:txXfrm>
    </dsp:sp>
    <dsp:sp modelId="{6EE9A3DD-9466-6A44-9D8B-73EAF6FF44C5}">
      <dsp:nvSpPr>
        <dsp:cNvPr id="0" name=""/>
        <dsp:cNvSpPr/>
      </dsp:nvSpPr>
      <dsp:spPr>
        <a:xfrm>
          <a:off x="864801" y="222"/>
          <a:ext cx="519815" cy="519815"/>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56D7A-B95B-1B47-974B-3638243AE719}">
      <dsp:nvSpPr>
        <dsp:cNvPr id="0" name=""/>
        <dsp:cNvSpPr/>
      </dsp:nvSpPr>
      <dsp:spPr>
        <a:xfrm rot="10800000">
          <a:off x="1124709" y="649992"/>
          <a:ext cx="3949327" cy="519815"/>
        </a:xfrm>
        <a:prstGeom prst="homePlate">
          <a:avLst/>
        </a:prstGeom>
        <a:solidFill>
          <a:srgbClr val="DEE6F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224" tIns="60960" rIns="113792" bIns="60960" numCol="1" spcCol="1270" anchor="ctr" anchorCtr="0">
          <a:noAutofit/>
        </a:bodyPr>
        <a:lstStyle/>
        <a:p>
          <a:pPr marL="0" lvl="0" indent="0" algn="ctr" defTabSz="711200">
            <a:lnSpc>
              <a:spcPct val="90000"/>
            </a:lnSpc>
            <a:spcBef>
              <a:spcPct val="0"/>
            </a:spcBef>
            <a:spcAft>
              <a:spcPct val="35000"/>
            </a:spcAft>
            <a:buNone/>
          </a:pPr>
          <a:r>
            <a:rPr lang="sq-AL" sz="1600" b="0" i="0" kern="1200" dirty="0">
              <a:solidFill>
                <a:schemeClr val="bg1">
                  <a:lumMod val="10000"/>
                </a:schemeClr>
              </a:solidFill>
              <a:latin typeface="Avenir Light" panose="020B0402020203020204" pitchFamily="34" charset="77"/>
            </a:rPr>
            <a:t>E vlerësuar nga shokët e klasës</a:t>
          </a:r>
        </a:p>
      </dsp:txBody>
      <dsp:txXfrm rot="10800000">
        <a:off x="1254663" y="649992"/>
        <a:ext cx="3819373" cy="519815"/>
      </dsp:txXfrm>
    </dsp:sp>
    <dsp:sp modelId="{CF8C69B9-AE91-874B-8772-39C71AF8B7BF}">
      <dsp:nvSpPr>
        <dsp:cNvPr id="0" name=""/>
        <dsp:cNvSpPr/>
      </dsp:nvSpPr>
      <dsp:spPr>
        <a:xfrm>
          <a:off x="864801" y="649992"/>
          <a:ext cx="519815" cy="519815"/>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E9DFA-3B81-CC49-8991-1BC57AA7CD3F}">
      <dsp:nvSpPr>
        <dsp:cNvPr id="0" name=""/>
        <dsp:cNvSpPr/>
      </dsp:nvSpPr>
      <dsp:spPr>
        <a:xfrm rot="10800000">
          <a:off x="1124709" y="1299761"/>
          <a:ext cx="3949327" cy="519815"/>
        </a:xfrm>
        <a:prstGeom prst="homePlate">
          <a:avLst/>
        </a:prstGeom>
        <a:solidFill>
          <a:srgbClr val="DEE6F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224" tIns="60960" rIns="113792" bIns="60960" numCol="1" spcCol="1270" anchor="ctr" anchorCtr="0">
          <a:noAutofit/>
        </a:bodyPr>
        <a:lstStyle/>
        <a:p>
          <a:pPr marL="0" lvl="0" indent="0" algn="ctr" defTabSz="711200">
            <a:lnSpc>
              <a:spcPct val="90000"/>
            </a:lnSpc>
            <a:spcBef>
              <a:spcPct val="0"/>
            </a:spcBef>
            <a:spcAft>
              <a:spcPct val="35000"/>
            </a:spcAft>
            <a:buNone/>
          </a:pPr>
          <a:r>
            <a:rPr lang="sq-AL" sz="1600" b="0" i="0" kern="1200" dirty="0">
              <a:solidFill>
                <a:schemeClr val="bg1">
                  <a:lumMod val="10000"/>
                </a:schemeClr>
              </a:solidFill>
              <a:latin typeface="Avenir Light" panose="020B0402020203020204" pitchFamily="34" charset="77"/>
            </a:rPr>
            <a:t>E vlerësuar nga mësimdhënësi</a:t>
          </a:r>
        </a:p>
      </dsp:txBody>
      <dsp:txXfrm rot="10800000">
        <a:off x="1254663" y="1299761"/>
        <a:ext cx="3819373" cy="519815"/>
      </dsp:txXfrm>
    </dsp:sp>
    <dsp:sp modelId="{10BC1913-C1E4-E24E-9C6D-029DC72F7F37}">
      <dsp:nvSpPr>
        <dsp:cNvPr id="0" name=""/>
        <dsp:cNvSpPr/>
      </dsp:nvSpPr>
      <dsp:spPr>
        <a:xfrm>
          <a:off x="864801" y="1299761"/>
          <a:ext cx="519815" cy="519815"/>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1"/>
      </p:bgRef>
    </p:bg>
    <p:spTree>
      <p:nvGrpSpPr>
        <p:cNvPr id="1" name="Shape 8"/>
        <p:cNvGrpSpPr/>
        <p:nvPr/>
      </p:nvGrpSpPr>
      <p:grpSpPr>
        <a:xfrm>
          <a:off x="0" y="0"/>
          <a:ext cx="0" cy="0"/>
          <a:chOff x="0" y="0"/>
          <a:chExt cx="0" cy="0"/>
        </a:xfrm>
      </p:grpSpPr>
      <p:grpSp>
        <p:nvGrpSpPr>
          <p:cNvPr id="9" name="Google Shape;9;p2"/>
          <p:cNvGrpSpPr/>
          <p:nvPr/>
        </p:nvGrpSpPr>
        <p:grpSpPr>
          <a:xfrm>
            <a:off x="0" y="0"/>
            <a:ext cx="8806500" cy="5143500"/>
            <a:chOff x="0" y="0"/>
            <a:chExt cx="8806500" cy="5143500"/>
          </a:xfrm>
        </p:grpSpPr>
        <p:cxnSp>
          <p:nvCxnSpPr>
            <p:cNvPr id="10" name="Google Shape;10;p2"/>
            <p:cNvCxnSpPr/>
            <p:nvPr/>
          </p:nvCxnSpPr>
          <p:spPr>
            <a:xfrm rot="10800000">
              <a:off x="0" y="306100"/>
              <a:ext cx="8806500" cy="0"/>
            </a:xfrm>
            <a:prstGeom prst="straightConnector1">
              <a:avLst/>
            </a:prstGeom>
            <a:noFill/>
            <a:ln w="9525" cap="flat" cmpd="sng">
              <a:solidFill>
                <a:srgbClr val="759FCB"/>
              </a:solidFill>
              <a:prstDash val="solid"/>
              <a:round/>
              <a:headEnd type="none" w="med" len="med"/>
              <a:tailEnd type="none" w="med" len="med"/>
            </a:ln>
          </p:spPr>
        </p:cxnSp>
        <p:sp>
          <p:nvSpPr>
            <p:cNvPr id="11" name="Google Shape;11;p2"/>
            <p:cNvSpPr/>
            <p:nvPr/>
          </p:nvSpPr>
          <p:spPr>
            <a:xfrm>
              <a:off x="0" y="0"/>
              <a:ext cx="977400" cy="5143500"/>
            </a:xfrm>
            <a:prstGeom prst="rect">
              <a:avLst/>
            </a:prstGeom>
            <a:solidFill>
              <a:srgbClr val="518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a:spLocks noGrp="1"/>
          </p:cNvSpPr>
          <p:nvPr>
            <p:ph type="pic" idx="2"/>
          </p:nvPr>
        </p:nvSpPr>
        <p:spPr>
          <a:xfrm flipH="1">
            <a:off x="5025474" y="727575"/>
            <a:ext cx="3405300" cy="3688500"/>
          </a:xfrm>
          <a:prstGeom prst="rect">
            <a:avLst/>
          </a:prstGeom>
          <a:noFill/>
          <a:ln>
            <a:noFill/>
          </a:ln>
        </p:spPr>
      </p:sp>
      <p:sp>
        <p:nvSpPr>
          <p:cNvPr id="13" name="Google Shape;13;p2"/>
          <p:cNvSpPr txBox="1">
            <a:spLocks noGrp="1"/>
          </p:cNvSpPr>
          <p:nvPr>
            <p:ph type="ctrTitle"/>
          </p:nvPr>
        </p:nvSpPr>
        <p:spPr>
          <a:xfrm>
            <a:off x="1284700" y="737175"/>
            <a:ext cx="3740700" cy="2733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400" b="1" i="0">
                <a:latin typeface="Avenir Next Heavy" panose="020B0503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GB" dirty="0"/>
              <a:t>Click to edit Master title style</a:t>
            </a:r>
            <a:endParaRPr dirty="0"/>
          </a:p>
        </p:txBody>
      </p:sp>
      <p:sp>
        <p:nvSpPr>
          <p:cNvPr id="14" name="Google Shape;14;p2"/>
          <p:cNvSpPr txBox="1">
            <a:spLocks noGrp="1"/>
          </p:cNvSpPr>
          <p:nvPr>
            <p:ph type="subTitle" idx="1"/>
          </p:nvPr>
        </p:nvSpPr>
        <p:spPr>
          <a:xfrm>
            <a:off x="1284700" y="3422725"/>
            <a:ext cx="3740700" cy="3777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1400"/>
              <a:buNone/>
              <a:defRPr sz="1600" b="0" i="0">
                <a:latin typeface="Avenir Light" panose="020B0402020203020204" pitchFamily="34" charset="77"/>
                <a:ea typeface="Avenir Light" panose="020B0402020203020204" pitchFamily="34" charset="77"/>
                <a:cs typeface="Catamaran Medium"/>
                <a:sym typeface="Catamaran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dirty="0"/>
              <a:t>Click to edit Master subtitle style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Ref idx="1001">
        <a:schemeClr val="bg1"/>
      </p:bgRef>
    </p:bg>
    <p:spTree>
      <p:nvGrpSpPr>
        <p:cNvPr id="1" name="Shape 8"/>
        <p:cNvGrpSpPr/>
        <p:nvPr/>
      </p:nvGrpSpPr>
      <p:grpSpPr>
        <a:xfrm>
          <a:off x="0" y="0"/>
          <a:ext cx="0" cy="0"/>
          <a:chOff x="0" y="0"/>
          <a:chExt cx="0" cy="0"/>
        </a:xfrm>
      </p:grpSpPr>
      <p:grpSp>
        <p:nvGrpSpPr>
          <p:cNvPr id="9" name="Google Shape;9;p2"/>
          <p:cNvGrpSpPr/>
          <p:nvPr/>
        </p:nvGrpSpPr>
        <p:grpSpPr>
          <a:xfrm>
            <a:off x="0" y="0"/>
            <a:ext cx="8806500" cy="5143500"/>
            <a:chOff x="0" y="0"/>
            <a:chExt cx="8806500" cy="5143500"/>
          </a:xfrm>
        </p:grpSpPr>
        <p:cxnSp>
          <p:nvCxnSpPr>
            <p:cNvPr id="10" name="Google Shape;10;p2"/>
            <p:cNvCxnSpPr/>
            <p:nvPr/>
          </p:nvCxnSpPr>
          <p:spPr>
            <a:xfrm rot="10800000">
              <a:off x="0" y="306100"/>
              <a:ext cx="8806500" cy="0"/>
            </a:xfrm>
            <a:prstGeom prst="straightConnector1">
              <a:avLst/>
            </a:prstGeom>
            <a:noFill/>
            <a:ln w="9525" cap="flat" cmpd="sng">
              <a:solidFill>
                <a:srgbClr val="759FCB"/>
              </a:solidFill>
              <a:prstDash val="solid"/>
              <a:round/>
              <a:headEnd type="none" w="med" len="med"/>
              <a:tailEnd type="none" w="med" len="med"/>
            </a:ln>
          </p:spPr>
        </p:cxnSp>
        <p:sp>
          <p:nvSpPr>
            <p:cNvPr id="11" name="Google Shape;11;p2"/>
            <p:cNvSpPr/>
            <p:nvPr/>
          </p:nvSpPr>
          <p:spPr>
            <a:xfrm>
              <a:off x="0" y="0"/>
              <a:ext cx="977400" cy="5143500"/>
            </a:xfrm>
            <a:prstGeom prst="rect">
              <a:avLst/>
            </a:prstGeom>
            <a:solidFill>
              <a:srgbClr val="518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a:spLocks noGrp="1"/>
          </p:cNvSpPr>
          <p:nvPr>
            <p:ph type="pic" idx="2"/>
          </p:nvPr>
        </p:nvSpPr>
        <p:spPr>
          <a:xfrm flipH="1">
            <a:off x="5025474" y="727575"/>
            <a:ext cx="3405300" cy="3688500"/>
          </a:xfrm>
          <a:prstGeom prst="rect">
            <a:avLst/>
          </a:prstGeom>
          <a:noFill/>
          <a:ln>
            <a:noFill/>
          </a:ln>
        </p:spPr>
      </p:sp>
      <p:sp>
        <p:nvSpPr>
          <p:cNvPr id="13" name="Google Shape;13;p2"/>
          <p:cNvSpPr txBox="1">
            <a:spLocks noGrp="1"/>
          </p:cNvSpPr>
          <p:nvPr>
            <p:ph type="ctrTitle"/>
          </p:nvPr>
        </p:nvSpPr>
        <p:spPr>
          <a:xfrm>
            <a:off x="1284700" y="737175"/>
            <a:ext cx="3740700" cy="2733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400" b="1" i="0">
                <a:latin typeface="Avenir Next Heavy" panose="020B0503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GB" dirty="0"/>
              <a:t>Click to edit Master title style</a:t>
            </a:r>
            <a:endParaRPr dirty="0"/>
          </a:p>
        </p:txBody>
      </p:sp>
      <p:sp>
        <p:nvSpPr>
          <p:cNvPr id="14" name="Google Shape;14;p2"/>
          <p:cNvSpPr txBox="1">
            <a:spLocks noGrp="1"/>
          </p:cNvSpPr>
          <p:nvPr>
            <p:ph type="subTitle" idx="1"/>
          </p:nvPr>
        </p:nvSpPr>
        <p:spPr>
          <a:xfrm>
            <a:off x="1284700" y="3422725"/>
            <a:ext cx="3740700" cy="3777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1400"/>
              <a:buNone/>
              <a:defRPr sz="1600" b="0" i="0">
                <a:latin typeface="Avenir Light" panose="020B0402020203020204" pitchFamily="34" charset="77"/>
                <a:ea typeface="Avenir Light" panose="020B0402020203020204" pitchFamily="34" charset="77"/>
                <a:cs typeface="Catamaran Medium"/>
                <a:sym typeface="Catamaran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dirty="0"/>
              <a:t>Click to edit Master subtitle style</a:t>
            </a:r>
            <a:endParaRPr dirty="0"/>
          </a:p>
        </p:txBody>
      </p:sp>
    </p:spTree>
    <p:extLst>
      <p:ext uri="{BB962C8B-B14F-4D97-AF65-F5344CB8AC3E}">
        <p14:creationId xmlns:p14="http://schemas.microsoft.com/office/powerpoint/2010/main" val="28113640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rgbClr val="518BCB"/>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337500" y="0"/>
            <a:ext cx="8806500" cy="5143500"/>
            <a:chOff x="0" y="0"/>
            <a:chExt cx="8806500" cy="5143500"/>
          </a:xfrm>
          <a:solidFill>
            <a:srgbClr val="518BCB"/>
          </a:solidFill>
        </p:grpSpPr>
        <p:cxnSp>
          <p:nvCxnSpPr>
            <p:cNvPr id="17" name="Google Shape;17;p3"/>
            <p:cNvCxnSpPr/>
            <p:nvPr/>
          </p:nvCxnSpPr>
          <p:spPr>
            <a:xfrm rot="10800000">
              <a:off x="0" y="306100"/>
              <a:ext cx="8806500" cy="0"/>
            </a:xfrm>
            <a:prstGeom prst="straightConnector1">
              <a:avLst/>
            </a:prstGeom>
            <a:grpFill/>
            <a:ln w="9525" cap="flat" cmpd="sng">
              <a:solidFill>
                <a:srgbClr val="518BCB"/>
              </a:solidFill>
              <a:prstDash val="solid"/>
              <a:round/>
              <a:headEnd type="none" w="med" len="med"/>
              <a:tailEnd type="none" w="med" len="med"/>
            </a:ln>
          </p:spPr>
        </p:cxnSp>
        <p:sp>
          <p:nvSpPr>
            <p:cNvPr id="18" name="Google Shape;18;p3"/>
            <p:cNvSpPr/>
            <p:nvPr/>
          </p:nvSpPr>
          <p:spPr>
            <a:xfrm>
              <a:off x="0" y="0"/>
              <a:ext cx="9774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a:spLocks noGrp="1"/>
          </p:cNvSpPr>
          <p:nvPr>
            <p:ph type="pic" idx="2"/>
          </p:nvPr>
        </p:nvSpPr>
        <p:spPr>
          <a:xfrm>
            <a:off x="4974250" y="1074275"/>
            <a:ext cx="3634800" cy="2990100"/>
          </a:xfrm>
          <a:prstGeom prst="rect">
            <a:avLst/>
          </a:prstGeom>
          <a:noFill/>
          <a:ln>
            <a:noFill/>
          </a:ln>
        </p:spPr>
      </p:sp>
      <p:sp>
        <p:nvSpPr>
          <p:cNvPr id="20" name="Google Shape;20;p3"/>
          <p:cNvSpPr txBox="1">
            <a:spLocks noGrp="1"/>
          </p:cNvSpPr>
          <p:nvPr>
            <p:ph type="title"/>
          </p:nvPr>
        </p:nvSpPr>
        <p:spPr>
          <a:xfrm>
            <a:off x="713225" y="2115050"/>
            <a:ext cx="3949800" cy="1491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1" i="0">
                <a:solidFill>
                  <a:schemeClr val="accent3"/>
                </a:solidFill>
                <a:latin typeface="Avenir Next Heavy" panose="020B0503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dirty="0"/>
              <a:t>Click to edit Master title style</a:t>
            </a:r>
            <a:endParaRPr dirty="0"/>
          </a:p>
        </p:txBody>
      </p:sp>
      <p:sp>
        <p:nvSpPr>
          <p:cNvPr id="22" name="Google Shape;22;p3"/>
          <p:cNvSpPr txBox="1">
            <a:spLocks noGrp="1"/>
          </p:cNvSpPr>
          <p:nvPr>
            <p:ph type="subTitle" idx="1"/>
          </p:nvPr>
        </p:nvSpPr>
        <p:spPr>
          <a:xfrm>
            <a:off x="713225" y="3695113"/>
            <a:ext cx="3949800" cy="457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dirty="0"/>
              <a:t>Click to edit Master subtitle style</a:t>
            </a:r>
            <a:endParaRPr dirty="0"/>
          </a:p>
        </p:txBody>
      </p:sp>
      <p:sp>
        <p:nvSpPr>
          <p:cNvPr id="2" name="Doughnut 1">
            <a:extLst>
              <a:ext uri="{FF2B5EF4-FFF2-40B4-BE49-F238E27FC236}">
                <a16:creationId xmlns:a16="http://schemas.microsoft.com/office/drawing/2014/main" id="{621FF2F1-7B81-6BEF-A166-A0DB503FE3A4}"/>
              </a:ext>
            </a:extLst>
          </p:cNvPr>
          <p:cNvSpPr/>
          <p:nvPr userDrawn="1"/>
        </p:nvSpPr>
        <p:spPr>
          <a:xfrm>
            <a:off x="7629158" y="3571725"/>
            <a:ext cx="2582233" cy="2409526"/>
          </a:xfrm>
          <a:prstGeom prst="donut">
            <a:avLst>
              <a:gd name="adj" fmla="val 146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extLst>
      <p:ext uri="{BB962C8B-B14F-4D97-AF65-F5344CB8AC3E}">
        <p14:creationId xmlns:p14="http://schemas.microsoft.com/office/powerpoint/2010/main" val="229107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grpSp>
        <p:nvGrpSpPr>
          <p:cNvPr id="24" name="Google Shape;24;p4"/>
          <p:cNvGrpSpPr/>
          <p:nvPr/>
        </p:nvGrpSpPr>
        <p:grpSpPr>
          <a:xfrm flipH="1">
            <a:off x="0" y="0"/>
            <a:ext cx="8792875" cy="5143500"/>
            <a:chOff x="351125" y="0"/>
            <a:chExt cx="8792875" cy="5143500"/>
          </a:xfrm>
          <a:solidFill>
            <a:srgbClr val="518BCB"/>
          </a:solidFill>
        </p:grpSpPr>
        <p:cxnSp>
          <p:nvCxnSpPr>
            <p:cNvPr id="25" name="Google Shape;25;p4"/>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26" name="Google Shape;26;p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27;p4"/>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Avenir Black" panose="02000503020000020003" pitchFamily="2"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29" name="Google Shape;29;p4"/>
          <p:cNvSpPr txBox="1">
            <a:spLocks noGrp="1"/>
          </p:cNvSpPr>
          <p:nvPr>
            <p:ph type="body" idx="1"/>
          </p:nvPr>
        </p:nvSpPr>
        <p:spPr>
          <a:xfrm>
            <a:off x="1124900" y="1215750"/>
            <a:ext cx="7299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b="0" i="0">
                <a:solidFill>
                  <a:srgbClr val="434343"/>
                </a:solidFill>
                <a:latin typeface="Avenir Light" panose="020B0402020203020204" pitchFamily="34" charset="77"/>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pPr lvl="0"/>
            <a:r>
              <a:rPr lang="en-GB"/>
              <a:t>Click to edit Master text styles</a:t>
            </a:r>
          </a:p>
        </p:txBody>
      </p:sp>
    </p:spTree>
    <p:extLst>
      <p:ext uri="{BB962C8B-B14F-4D97-AF65-F5344CB8AC3E}">
        <p14:creationId xmlns:p14="http://schemas.microsoft.com/office/powerpoint/2010/main" val="144395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grpSp>
        <p:nvGrpSpPr>
          <p:cNvPr id="31" name="Google Shape;31;p5"/>
          <p:cNvGrpSpPr/>
          <p:nvPr/>
        </p:nvGrpSpPr>
        <p:grpSpPr>
          <a:xfrm>
            <a:off x="351125" y="0"/>
            <a:ext cx="8792875" cy="5143500"/>
            <a:chOff x="351125" y="0"/>
            <a:chExt cx="8792875" cy="5143500"/>
          </a:xfrm>
          <a:solidFill>
            <a:srgbClr val="759FCB"/>
          </a:solidFill>
        </p:grpSpPr>
        <p:cxnSp>
          <p:nvCxnSpPr>
            <p:cNvPr id="32" name="Google Shape;32;p5"/>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33" name="Google Shape;33;p5"/>
            <p:cNvSpPr/>
            <p:nvPr/>
          </p:nvSpPr>
          <p:spPr>
            <a:xfrm>
              <a:off x="8424000" y="0"/>
              <a:ext cx="720000" cy="5143500"/>
            </a:xfrm>
            <a:prstGeom prst="rect">
              <a:avLst/>
            </a:prstGeom>
            <a:solidFill>
              <a:srgbClr val="518BCB"/>
            </a:solidFill>
            <a:ln>
              <a:solidFill>
                <a:srgbClr val="518BC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a:spLocks noGrp="1"/>
          </p:cNvSpPr>
          <p:nvPr>
            <p:ph type="pic" idx="2"/>
          </p:nvPr>
        </p:nvSpPr>
        <p:spPr>
          <a:xfrm>
            <a:off x="4572000" y="1473525"/>
            <a:ext cx="3571800" cy="2845200"/>
          </a:xfrm>
          <a:prstGeom prst="rect">
            <a:avLst/>
          </a:prstGeom>
          <a:noFill/>
          <a:ln>
            <a:noFill/>
          </a:ln>
        </p:spPr>
      </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6" name="Google Shape;36;p5"/>
          <p:cNvSpPr txBox="1">
            <a:spLocks noGrp="1"/>
          </p:cNvSpPr>
          <p:nvPr>
            <p:ph type="subTitle" idx="1"/>
          </p:nvPr>
        </p:nvSpPr>
        <p:spPr>
          <a:xfrm>
            <a:off x="720000" y="3369949"/>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a:t>Click to edit Master subtitle style</a:t>
            </a:r>
            <a:endParaRPr/>
          </a:p>
        </p:txBody>
      </p:sp>
      <p:sp>
        <p:nvSpPr>
          <p:cNvPr id="37" name="Google Shape;37;p5"/>
          <p:cNvSpPr txBox="1">
            <a:spLocks noGrp="1"/>
          </p:cNvSpPr>
          <p:nvPr>
            <p:ph type="subTitle" idx="3"/>
          </p:nvPr>
        </p:nvSpPr>
        <p:spPr>
          <a:xfrm>
            <a:off x="720000" y="1838874"/>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dirty="0"/>
              <a:t>Click to edit Master subtitle style</a:t>
            </a:r>
            <a:endParaRPr dirty="0"/>
          </a:p>
        </p:txBody>
      </p:sp>
      <p:sp>
        <p:nvSpPr>
          <p:cNvPr id="38" name="Google Shape;38;p5"/>
          <p:cNvSpPr txBox="1">
            <a:spLocks noGrp="1"/>
          </p:cNvSpPr>
          <p:nvPr>
            <p:ph type="subTitle" idx="4"/>
          </p:nvPr>
        </p:nvSpPr>
        <p:spPr>
          <a:xfrm>
            <a:off x="720000" y="3004450"/>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a:t>Click to edit Master subtitle style</a:t>
            </a:r>
            <a:endParaRPr/>
          </a:p>
        </p:txBody>
      </p:sp>
      <p:sp>
        <p:nvSpPr>
          <p:cNvPr id="39" name="Google Shape;39;p5"/>
          <p:cNvSpPr txBox="1">
            <a:spLocks noGrp="1"/>
          </p:cNvSpPr>
          <p:nvPr>
            <p:ph type="subTitle" idx="5"/>
          </p:nvPr>
        </p:nvSpPr>
        <p:spPr>
          <a:xfrm>
            <a:off x="720000" y="1473525"/>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dirty="0"/>
              <a:t>Click to edit Master subtitle style</a:t>
            </a:r>
            <a:endParaRPr dirty="0"/>
          </a:p>
        </p:txBody>
      </p:sp>
      <p:sp>
        <p:nvSpPr>
          <p:cNvPr id="40" name="Google Shape;40;p5"/>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30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grpSp>
        <p:nvGrpSpPr>
          <p:cNvPr id="49" name="Google Shape;49;p7"/>
          <p:cNvGrpSpPr/>
          <p:nvPr/>
        </p:nvGrpSpPr>
        <p:grpSpPr>
          <a:xfrm>
            <a:off x="351125" y="0"/>
            <a:ext cx="8792875" cy="5143500"/>
            <a:chOff x="351125" y="0"/>
            <a:chExt cx="8792875" cy="5143500"/>
          </a:xfrm>
          <a:solidFill>
            <a:srgbClr val="518BCB"/>
          </a:solidFill>
        </p:grpSpPr>
        <p:cxnSp>
          <p:nvCxnSpPr>
            <p:cNvPr id="50" name="Google Shape;50;p7"/>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51" name="Google Shape;51;p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subTitle" idx="1"/>
          </p:nvPr>
        </p:nvSpPr>
        <p:spPr>
          <a:xfrm>
            <a:off x="2596450" y="1263375"/>
            <a:ext cx="395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atin typeface="+mn-lt"/>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r>
              <a:rPr lang="en-GB"/>
              <a:t>Click to edit Master subtitle style</a:t>
            </a:r>
            <a:endParaRPr/>
          </a:p>
        </p:txBody>
      </p:sp>
      <p:sp>
        <p:nvSpPr>
          <p:cNvPr id="53" name="Google Shape;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54" name="Google Shape;54;p7"/>
          <p:cNvSpPr/>
          <p:nvPr/>
        </p:nvSpPr>
        <p:spPr>
          <a:xfrm flipH="1">
            <a:off x="5379400" y="46085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30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2535423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grpSp>
        <p:nvGrpSpPr>
          <p:cNvPr id="99" name="Google Shape;99;p14"/>
          <p:cNvGrpSpPr/>
          <p:nvPr/>
        </p:nvGrpSpPr>
        <p:grpSpPr>
          <a:xfrm flipH="1">
            <a:off x="0" y="0"/>
            <a:ext cx="8792875" cy="5143500"/>
            <a:chOff x="351125" y="0"/>
            <a:chExt cx="8792875" cy="5143500"/>
          </a:xfrm>
          <a:solidFill>
            <a:srgbClr val="518BCB"/>
          </a:solidFill>
        </p:grpSpPr>
        <p:cxnSp>
          <p:nvCxnSpPr>
            <p:cNvPr id="100" name="Google Shape;100;p14"/>
            <p:cNvCxnSpPr/>
            <p:nvPr/>
          </p:nvCxnSpPr>
          <p:spPr>
            <a:xfrm rot="10800000">
              <a:off x="351125" y="306100"/>
              <a:ext cx="8746500" cy="0"/>
            </a:xfrm>
            <a:prstGeom prst="straightConnector1">
              <a:avLst/>
            </a:prstGeom>
            <a:grpFill/>
            <a:ln w="9525" cap="flat" cmpd="sng">
              <a:solidFill>
                <a:schemeClr val="dk1"/>
              </a:solidFill>
              <a:prstDash val="solid"/>
              <a:round/>
              <a:headEnd type="none" w="med" len="med"/>
              <a:tailEnd type="none" w="med" len="med"/>
            </a:ln>
          </p:spPr>
        </p:cxnSp>
        <p:sp>
          <p:nvSpPr>
            <p:cNvPr id="101" name="Google Shape;101;p1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4"/>
          <p:cNvSpPr>
            <a:spLocks noGrp="1"/>
          </p:cNvSpPr>
          <p:nvPr>
            <p:ph type="pic" idx="2"/>
          </p:nvPr>
        </p:nvSpPr>
        <p:spPr>
          <a:xfrm>
            <a:off x="5560100" y="1124900"/>
            <a:ext cx="2870700" cy="3170700"/>
          </a:xfrm>
          <a:prstGeom prst="rect">
            <a:avLst/>
          </a:prstGeom>
          <a:noFill/>
          <a:ln>
            <a:noFill/>
          </a:ln>
        </p:spPr>
      </p:sp>
      <p:sp>
        <p:nvSpPr>
          <p:cNvPr id="103" name="Google Shape;103;p14"/>
          <p:cNvSpPr txBox="1">
            <a:spLocks noGrp="1"/>
          </p:cNvSpPr>
          <p:nvPr>
            <p:ph type="title"/>
          </p:nvPr>
        </p:nvSpPr>
        <p:spPr>
          <a:xfrm>
            <a:off x="1178675" y="3418063"/>
            <a:ext cx="39756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atin typeface="+mj-l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GB" dirty="0"/>
              <a:t>Click to edit Master title style</a:t>
            </a:r>
            <a:endParaRPr dirty="0"/>
          </a:p>
        </p:txBody>
      </p:sp>
      <p:sp>
        <p:nvSpPr>
          <p:cNvPr id="104" name="Google Shape;104;p14"/>
          <p:cNvSpPr txBox="1">
            <a:spLocks noGrp="1"/>
          </p:cNvSpPr>
          <p:nvPr>
            <p:ph type="subTitle" idx="1"/>
          </p:nvPr>
        </p:nvSpPr>
        <p:spPr>
          <a:xfrm>
            <a:off x="1178725" y="1470463"/>
            <a:ext cx="3975600" cy="1873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n-lt"/>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GB"/>
              <a:t>Click to edit Master subtitle style</a:t>
            </a:r>
            <a:endParaRPr/>
          </a:p>
        </p:txBody>
      </p:sp>
    </p:spTree>
    <p:extLst>
      <p:ext uri="{BB962C8B-B14F-4D97-AF65-F5344CB8AC3E}">
        <p14:creationId xmlns:p14="http://schemas.microsoft.com/office/powerpoint/2010/main" val="265633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9"/>
        <p:cNvGrpSpPr/>
        <p:nvPr/>
      </p:nvGrpSpPr>
      <p:grpSpPr>
        <a:xfrm>
          <a:off x="0" y="0"/>
          <a:ext cx="0" cy="0"/>
          <a:chOff x="0" y="0"/>
          <a:chExt cx="0" cy="0"/>
        </a:xfrm>
      </p:grpSpPr>
      <p:grpSp>
        <p:nvGrpSpPr>
          <p:cNvPr id="120" name="Google Shape;120;p17"/>
          <p:cNvGrpSpPr/>
          <p:nvPr/>
        </p:nvGrpSpPr>
        <p:grpSpPr>
          <a:xfrm flipH="1">
            <a:off x="0" y="0"/>
            <a:ext cx="8792875" cy="5143500"/>
            <a:chOff x="351125" y="0"/>
            <a:chExt cx="8792875" cy="5143500"/>
          </a:xfrm>
          <a:solidFill>
            <a:srgbClr val="518BCB"/>
          </a:solidFill>
        </p:grpSpPr>
        <p:cxnSp>
          <p:nvCxnSpPr>
            <p:cNvPr id="121" name="Google Shape;121;p17"/>
            <p:cNvCxnSpPr/>
            <p:nvPr/>
          </p:nvCxnSpPr>
          <p:spPr>
            <a:xfrm rot="10800000">
              <a:off x="351125" y="306100"/>
              <a:ext cx="8746500" cy="0"/>
            </a:xfrm>
            <a:prstGeom prst="straightConnector1">
              <a:avLst/>
            </a:prstGeom>
            <a:grpFill/>
            <a:ln w="9525" cap="flat" cmpd="sng">
              <a:solidFill>
                <a:srgbClr val="759FCB"/>
              </a:solidFill>
              <a:prstDash val="solid"/>
              <a:round/>
              <a:headEnd type="none" w="med" len="med"/>
              <a:tailEnd type="none" w="med" len="med"/>
            </a:ln>
          </p:spPr>
        </p:cxnSp>
        <p:sp>
          <p:nvSpPr>
            <p:cNvPr id="122" name="Google Shape;122;p1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a:t>Click to edit Master title style</a:t>
            </a:r>
            <a:endParaRPr/>
          </a:p>
        </p:txBody>
      </p:sp>
      <p:sp>
        <p:nvSpPr>
          <p:cNvPr id="124" name="Google Shape;124;p17"/>
          <p:cNvSpPr/>
          <p:nvPr/>
        </p:nvSpPr>
        <p:spPr>
          <a:xfrm flipH="1">
            <a:off x="8559050" y="29958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87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4"/>
        <p:cNvGrpSpPr/>
        <p:nvPr/>
      </p:nvGrpSpPr>
      <p:grpSpPr>
        <a:xfrm>
          <a:off x="0" y="0"/>
          <a:ext cx="0" cy="0"/>
          <a:chOff x="0" y="0"/>
          <a:chExt cx="0" cy="0"/>
        </a:xfrm>
      </p:grpSpPr>
      <p:sp>
        <p:nvSpPr>
          <p:cNvPr id="275" name="Google Shape;275;p31"/>
          <p:cNvSpPr/>
          <p:nvPr/>
        </p:nvSpPr>
        <p:spPr>
          <a:xfrm>
            <a:off x="351200" y="539500"/>
            <a:ext cx="175500" cy="770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1"/>
          <p:cNvGrpSpPr/>
          <p:nvPr/>
        </p:nvGrpSpPr>
        <p:grpSpPr>
          <a:xfrm flipH="1">
            <a:off x="337500" y="0"/>
            <a:ext cx="8806500" cy="5143500"/>
            <a:chOff x="0" y="0"/>
            <a:chExt cx="8806500" cy="5143500"/>
          </a:xfrm>
          <a:solidFill>
            <a:srgbClr val="518BCB"/>
          </a:solidFill>
        </p:grpSpPr>
        <p:cxnSp>
          <p:nvCxnSpPr>
            <p:cNvPr id="277" name="Google Shape;277;p31"/>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78" name="Google Shape;278;p31"/>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1"/>
          <p:cNvSpPr/>
          <p:nvPr/>
        </p:nvSpPr>
        <p:spPr>
          <a:xfrm flipH="1">
            <a:off x="288400" y="276852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16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0"/>
        <p:cNvGrpSpPr/>
        <p:nvPr/>
      </p:nvGrpSpPr>
      <p:grpSpPr>
        <a:xfrm>
          <a:off x="0" y="0"/>
          <a:ext cx="0" cy="0"/>
          <a:chOff x="0" y="0"/>
          <a:chExt cx="0" cy="0"/>
        </a:xfrm>
      </p:grpSpPr>
      <p:grpSp>
        <p:nvGrpSpPr>
          <p:cNvPr id="281" name="Google Shape;281;p32"/>
          <p:cNvGrpSpPr/>
          <p:nvPr/>
        </p:nvGrpSpPr>
        <p:grpSpPr>
          <a:xfrm>
            <a:off x="0" y="0"/>
            <a:ext cx="8806500" cy="5143500"/>
            <a:chOff x="0" y="0"/>
            <a:chExt cx="8806500" cy="5143500"/>
          </a:xfrm>
          <a:solidFill>
            <a:srgbClr val="518BCB"/>
          </a:solidFill>
        </p:grpSpPr>
        <p:cxnSp>
          <p:nvCxnSpPr>
            <p:cNvPr id="282" name="Google Shape;282;p32"/>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83" name="Google Shape;283;p32"/>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32"/>
          <p:cNvSpPr/>
          <p:nvPr/>
        </p:nvSpPr>
        <p:spPr>
          <a:xfrm rot="5400000" flipH="1">
            <a:off x="6898275" y="294720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319177" y="618825"/>
            <a:ext cx="52076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33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solidFill>
          <a:srgbClr val="518BCB"/>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337500" y="0"/>
            <a:ext cx="8806500" cy="5143500"/>
            <a:chOff x="0" y="0"/>
            <a:chExt cx="8806500" cy="5143500"/>
          </a:xfrm>
          <a:solidFill>
            <a:srgbClr val="518BCB"/>
          </a:solidFill>
        </p:grpSpPr>
        <p:cxnSp>
          <p:nvCxnSpPr>
            <p:cNvPr id="17" name="Google Shape;17;p3"/>
            <p:cNvCxnSpPr/>
            <p:nvPr/>
          </p:nvCxnSpPr>
          <p:spPr>
            <a:xfrm rot="10800000">
              <a:off x="0" y="306100"/>
              <a:ext cx="8806500" cy="0"/>
            </a:xfrm>
            <a:prstGeom prst="straightConnector1">
              <a:avLst/>
            </a:prstGeom>
            <a:grpFill/>
            <a:ln w="9525" cap="flat" cmpd="sng">
              <a:solidFill>
                <a:srgbClr val="518BCB"/>
              </a:solidFill>
              <a:prstDash val="solid"/>
              <a:round/>
              <a:headEnd type="none" w="med" len="med"/>
              <a:tailEnd type="none" w="med" len="med"/>
            </a:ln>
          </p:spPr>
        </p:cxnSp>
        <p:sp>
          <p:nvSpPr>
            <p:cNvPr id="18" name="Google Shape;18;p3"/>
            <p:cNvSpPr/>
            <p:nvPr/>
          </p:nvSpPr>
          <p:spPr>
            <a:xfrm>
              <a:off x="0" y="0"/>
              <a:ext cx="9774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a:spLocks noGrp="1"/>
          </p:cNvSpPr>
          <p:nvPr>
            <p:ph type="pic" idx="2"/>
          </p:nvPr>
        </p:nvSpPr>
        <p:spPr>
          <a:xfrm>
            <a:off x="4974250" y="1074275"/>
            <a:ext cx="3634800" cy="2990100"/>
          </a:xfrm>
          <a:prstGeom prst="rect">
            <a:avLst/>
          </a:prstGeom>
          <a:noFill/>
          <a:ln>
            <a:noFill/>
          </a:ln>
        </p:spPr>
      </p:sp>
      <p:sp>
        <p:nvSpPr>
          <p:cNvPr id="20" name="Google Shape;20;p3"/>
          <p:cNvSpPr txBox="1">
            <a:spLocks noGrp="1"/>
          </p:cNvSpPr>
          <p:nvPr>
            <p:ph type="title"/>
          </p:nvPr>
        </p:nvSpPr>
        <p:spPr>
          <a:xfrm>
            <a:off x="713225" y="2115050"/>
            <a:ext cx="3949800" cy="1491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1" i="0">
                <a:solidFill>
                  <a:schemeClr val="bg1"/>
                </a:solidFill>
                <a:latin typeface="Avenir Next Heavy" panose="020B0503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dirty="0"/>
              <a:t>Click to edit Master title style</a:t>
            </a:r>
            <a:endParaRPr dirty="0"/>
          </a:p>
        </p:txBody>
      </p:sp>
      <p:sp>
        <p:nvSpPr>
          <p:cNvPr id="22" name="Google Shape;22;p3"/>
          <p:cNvSpPr txBox="1">
            <a:spLocks noGrp="1"/>
          </p:cNvSpPr>
          <p:nvPr>
            <p:ph type="subTitle" idx="1"/>
          </p:nvPr>
        </p:nvSpPr>
        <p:spPr>
          <a:xfrm>
            <a:off x="713225" y="3695113"/>
            <a:ext cx="3949800" cy="457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dirty="0"/>
              <a:t>Click to edit Master subtitle style</a:t>
            </a:r>
            <a:endParaRPr dirty="0"/>
          </a:p>
        </p:txBody>
      </p:sp>
      <p:sp>
        <p:nvSpPr>
          <p:cNvPr id="2" name="Doughnut 1">
            <a:extLst>
              <a:ext uri="{FF2B5EF4-FFF2-40B4-BE49-F238E27FC236}">
                <a16:creationId xmlns:a16="http://schemas.microsoft.com/office/drawing/2014/main" id="{D8E2A09C-B211-DC28-92A9-9E29506A462E}"/>
              </a:ext>
            </a:extLst>
          </p:cNvPr>
          <p:cNvSpPr/>
          <p:nvPr userDrawn="1"/>
        </p:nvSpPr>
        <p:spPr>
          <a:xfrm>
            <a:off x="7629158" y="3571725"/>
            <a:ext cx="2582233" cy="2409526"/>
          </a:xfrm>
          <a:prstGeom prst="donut">
            <a:avLst>
              <a:gd name="adj" fmla="val 146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flipH="1">
            <a:off x="0" y="0"/>
            <a:ext cx="8792875" cy="5143500"/>
            <a:chOff x="351125" y="0"/>
            <a:chExt cx="8792875" cy="5143500"/>
          </a:xfrm>
          <a:solidFill>
            <a:srgbClr val="518BCB"/>
          </a:solidFill>
        </p:grpSpPr>
        <p:cxnSp>
          <p:nvCxnSpPr>
            <p:cNvPr id="25" name="Google Shape;25;p4"/>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26" name="Google Shape;26;p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27;p4"/>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Avenir Black" panose="02000503020000020003" pitchFamily="2"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29" name="Google Shape;29;p4"/>
          <p:cNvSpPr txBox="1">
            <a:spLocks noGrp="1"/>
          </p:cNvSpPr>
          <p:nvPr>
            <p:ph type="body" idx="1"/>
          </p:nvPr>
        </p:nvSpPr>
        <p:spPr>
          <a:xfrm>
            <a:off x="1124900" y="1215750"/>
            <a:ext cx="7299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b="0" i="0">
                <a:solidFill>
                  <a:srgbClr val="434343"/>
                </a:solidFill>
                <a:latin typeface="Avenir Light" panose="020B0402020203020204" pitchFamily="34" charset="77"/>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grpSp>
        <p:nvGrpSpPr>
          <p:cNvPr id="31" name="Google Shape;31;p5"/>
          <p:cNvGrpSpPr/>
          <p:nvPr/>
        </p:nvGrpSpPr>
        <p:grpSpPr>
          <a:xfrm>
            <a:off x="351125" y="0"/>
            <a:ext cx="8792875" cy="5143500"/>
            <a:chOff x="351125" y="0"/>
            <a:chExt cx="8792875" cy="5143500"/>
          </a:xfrm>
          <a:solidFill>
            <a:srgbClr val="759FCB"/>
          </a:solidFill>
        </p:grpSpPr>
        <p:cxnSp>
          <p:nvCxnSpPr>
            <p:cNvPr id="32" name="Google Shape;32;p5"/>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33" name="Google Shape;33;p5"/>
            <p:cNvSpPr/>
            <p:nvPr/>
          </p:nvSpPr>
          <p:spPr>
            <a:xfrm>
              <a:off x="8424000" y="0"/>
              <a:ext cx="720000" cy="5143500"/>
            </a:xfrm>
            <a:prstGeom prst="rect">
              <a:avLst/>
            </a:prstGeom>
            <a:solidFill>
              <a:srgbClr val="518BCB"/>
            </a:solidFill>
            <a:ln>
              <a:solidFill>
                <a:srgbClr val="518BC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a:spLocks noGrp="1"/>
          </p:cNvSpPr>
          <p:nvPr>
            <p:ph type="pic" idx="2"/>
          </p:nvPr>
        </p:nvSpPr>
        <p:spPr>
          <a:xfrm>
            <a:off x="4572000" y="1473525"/>
            <a:ext cx="3571800" cy="2845200"/>
          </a:xfrm>
          <a:prstGeom prst="rect">
            <a:avLst/>
          </a:prstGeom>
          <a:noFill/>
          <a:ln>
            <a:noFill/>
          </a:ln>
        </p:spPr>
      </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6" name="Google Shape;36;p5"/>
          <p:cNvSpPr txBox="1">
            <a:spLocks noGrp="1"/>
          </p:cNvSpPr>
          <p:nvPr>
            <p:ph type="subTitle" idx="1"/>
          </p:nvPr>
        </p:nvSpPr>
        <p:spPr>
          <a:xfrm>
            <a:off x="720000" y="3369949"/>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a:t>Click to edit Master subtitle style</a:t>
            </a:r>
            <a:endParaRPr/>
          </a:p>
        </p:txBody>
      </p:sp>
      <p:sp>
        <p:nvSpPr>
          <p:cNvPr id="37" name="Google Shape;37;p5"/>
          <p:cNvSpPr txBox="1">
            <a:spLocks noGrp="1"/>
          </p:cNvSpPr>
          <p:nvPr>
            <p:ph type="subTitle" idx="3"/>
          </p:nvPr>
        </p:nvSpPr>
        <p:spPr>
          <a:xfrm>
            <a:off x="720000" y="1838874"/>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dirty="0"/>
              <a:t>Click to edit Master subtitle style</a:t>
            </a:r>
            <a:endParaRPr dirty="0"/>
          </a:p>
        </p:txBody>
      </p:sp>
      <p:sp>
        <p:nvSpPr>
          <p:cNvPr id="38" name="Google Shape;38;p5"/>
          <p:cNvSpPr txBox="1">
            <a:spLocks noGrp="1"/>
          </p:cNvSpPr>
          <p:nvPr>
            <p:ph type="subTitle" idx="4"/>
          </p:nvPr>
        </p:nvSpPr>
        <p:spPr>
          <a:xfrm>
            <a:off x="720000" y="3004450"/>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a:t>Click to edit Master subtitle style</a:t>
            </a:r>
            <a:endParaRPr/>
          </a:p>
        </p:txBody>
      </p:sp>
      <p:sp>
        <p:nvSpPr>
          <p:cNvPr id="39" name="Google Shape;39;p5"/>
          <p:cNvSpPr txBox="1">
            <a:spLocks noGrp="1"/>
          </p:cNvSpPr>
          <p:nvPr>
            <p:ph type="subTitle" idx="5"/>
          </p:nvPr>
        </p:nvSpPr>
        <p:spPr>
          <a:xfrm>
            <a:off x="720000" y="1473525"/>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dirty="0"/>
              <a:t>Click to edit Master subtitle style</a:t>
            </a:r>
            <a:endParaRPr dirty="0"/>
          </a:p>
        </p:txBody>
      </p:sp>
      <p:sp>
        <p:nvSpPr>
          <p:cNvPr id="40" name="Google Shape;40;p5"/>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grpSp>
        <p:nvGrpSpPr>
          <p:cNvPr id="49" name="Google Shape;49;p7"/>
          <p:cNvGrpSpPr/>
          <p:nvPr/>
        </p:nvGrpSpPr>
        <p:grpSpPr>
          <a:xfrm>
            <a:off x="351125" y="0"/>
            <a:ext cx="8792875" cy="5143500"/>
            <a:chOff x="351125" y="0"/>
            <a:chExt cx="8792875" cy="5143500"/>
          </a:xfrm>
          <a:solidFill>
            <a:srgbClr val="518BCB"/>
          </a:solidFill>
        </p:grpSpPr>
        <p:cxnSp>
          <p:nvCxnSpPr>
            <p:cNvPr id="50" name="Google Shape;50;p7"/>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51" name="Google Shape;51;p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subTitle" idx="1"/>
          </p:nvPr>
        </p:nvSpPr>
        <p:spPr>
          <a:xfrm>
            <a:off x="2596450" y="1263375"/>
            <a:ext cx="395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atin typeface="+mn-lt"/>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r>
              <a:rPr lang="en-GB"/>
              <a:t>Click to edit Master subtitle style</a:t>
            </a:r>
            <a:endParaRPr/>
          </a:p>
        </p:txBody>
      </p:sp>
      <p:sp>
        <p:nvSpPr>
          <p:cNvPr id="53" name="Google Shape;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54" name="Google Shape;54;p7"/>
          <p:cNvSpPr/>
          <p:nvPr/>
        </p:nvSpPr>
        <p:spPr>
          <a:xfrm flipH="1">
            <a:off x="5379400" y="46085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8"/>
        <p:cNvGrpSpPr/>
        <p:nvPr/>
      </p:nvGrpSpPr>
      <p:grpSpPr>
        <a:xfrm>
          <a:off x="0" y="0"/>
          <a:ext cx="0" cy="0"/>
          <a:chOff x="0" y="0"/>
          <a:chExt cx="0" cy="0"/>
        </a:xfrm>
      </p:grpSpPr>
      <p:grpSp>
        <p:nvGrpSpPr>
          <p:cNvPr id="99" name="Google Shape;99;p14"/>
          <p:cNvGrpSpPr/>
          <p:nvPr/>
        </p:nvGrpSpPr>
        <p:grpSpPr>
          <a:xfrm flipH="1">
            <a:off x="0" y="0"/>
            <a:ext cx="8792875" cy="5143500"/>
            <a:chOff x="351125" y="0"/>
            <a:chExt cx="8792875" cy="5143500"/>
          </a:xfrm>
          <a:solidFill>
            <a:srgbClr val="518BCB"/>
          </a:solidFill>
        </p:grpSpPr>
        <p:cxnSp>
          <p:nvCxnSpPr>
            <p:cNvPr id="100" name="Google Shape;100;p14"/>
            <p:cNvCxnSpPr/>
            <p:nvPr/>
          </p:nvCxnSpPr>
          <p:spPr>
            <a:xfrm rot="10800000">
              <a:off x="351125" y="306100"/>
              <a:ext cx="8746500" cy="0"/>
            </a:xfrm>
            <a:prstGeom prst="straightConnector1">
              <a:avLst/>
            </a:prstGeom>
            <a:grpFill/>
            <a:ln w="9525" cap="flat" cmpd="sng">
              <a:solidFill>
                <a:schemeClr val="dk1"/>
              </a:solidFill>
              <a:prstDash val="solid"/>
              <a:round/>
              <a:headEnd type="none" w="med" len="med"/>
              <a:tailEnd type="none" w="med" len="med"/>
            </a:ln>
          </p:spPr>
        </p:cxnSp>
        <p:sp>
          <p:nvSpPr>
            <p:cNvPr id="101" name="Google Shape;101;p1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4"/>
          <p:cNvSpPr>
            <a:spLocks noGrp="1"/>
          </p:cNvSpPr>
          <p:nvPr>
            <p:ph type="pic" idx="2"/>
          </p:nvPr>
        </p:nvSpPr>
        <p:spPr>
          <a:xfrm>
            <a:off x="5560100" y="1124900"/>
            <a:ext cx="2870700" cy="3170700"/>
          </a:xfrm>
          <a:prstGeom prst="rect">
            <a:avLst/>
          </a:prstGeom>
          <a:noFill/>
          <a:ln>
            <a:noFill/>
          </a:ln>
        </p:spPr>
      </p:sp>
      <p:sp>
        <p:nvSpPr>
          <p:cNvPr id="103" name="Google Shape;103;p14"/>
          <p:cNvSpPr txBox="1">
            <a:spLocks noGrp="1"/>
          </p:cNvSpPr>
          <p:nvPr>
            <p:ph type="title"/>
          </p:nvPr>
        </p:nvSpPr>
        <p:spPr>
          <a:xfrm>
            <a:off x="1178675" y="3418063"/>
            <a:ext cx="39756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atin typeface="+mj-l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GB" dirty="0"/>
              <a:t>Click to edit Master title style</a:t>
            </a:r>
            <a:endParaRPr dirty="0"/>
          </a:p>
        </p:txBody>
      </p:sp>
      <p:sp>
        <p:nvSpPr>
          <p:cNvPr id="104" name="Google Shape;104;p14"/>
          <p:cNvSpPr txBox="1">
            <a:spLocks noGrp="1"/>
          </p:cNvSpPr>
          <p:nvPr>
            <p:ph type="subTitle" idx="1"/>
          </p:nvPr>
        </p:nvSpPr>
        <p:spPr>
          <a:xfrm>
            <a:off x="1178725" y="1470463"/>
            <a:ext cx="3975600" cy="1873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n-lt"/>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GB"/>
              <a:t>Click to edit Master subtitle 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4"/>
        <p:cNvGrpSpPr/>
        <p:nvPr/>
      </p:nvGrpSpPr>
      <p:grpSpPr>
        <a:xfrm>
          <a:off x="0" y="0"/>
          <a:ext cx="0" cy="0"/>
          <a:chOff x="0" y="0"/>
          <a:chExt cx="0" cy="0"/>
        </a:xfrm>
      </p:grpSpPr>
      <p:sp>
        <p:nvSpPr>
          <p:cNvPr id="275" name="Google Shape;275;p31"/>
          <p:cNvSpPr/>
          <p:nvPr/>
        </p:nvSpPr>
        <p:spPr>
          <a:xfrm>
            <a:off x="351200" y="539500"/>
            <a:ext cx="175500" cy="770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1"/>
          <p:cNvGrpSpPr/>
          <p:nvPr/>
        </p:nvGrpSpPr>
        <p:grpSpPr>
          <a:xfrm flipH="1">
            <a:off x="337500" y="0"/>
            <a:ext cx="8806500" cy="5143500"/>
            <a:chOff x="0" y="0"/>
            <a:chExt cx="8806500" cy="5143500"/>
          </a:xfrm>
          <a:solidFill>
            <a:srgbClr val="518BCB"/>
          </a:solidFill>
        </p:grpSpPr>
        <p:cxnSp>
          <p:nvCxnSpPr>
            <p:cNvPr id="277" name="Google Shape;277;p31"/>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78" name="Google Shape;278;p31"/>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1"/>
          <p:cNvSpPr/>
          <p:nvPr/>
        </p:nvSpPr>
        <p:spPr>
          <a:xfrm flipH="1">
            <a:off x="288400" y="276852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0"/>
        <p:cNvGrpSpPr/>
        <p:nvPr/>
      </p:nvGrpSpPr>
      <p:grpSpPr>
        <a:xfrm>
          <a:off x="0" y="0"/>
          <a:ext cx="0" cy="0"/>
          <a:chOff x="0" y="0"/>
          <a:chExt cx="0" cy="0"/>
        </a:xfrm>
      </p:grpSpPr>
      <p:grpSp>
        <p:nvGrpSpPr>
          <p:cNvPr id="281" name="Google Shape;281;p32"/>
          <p:cNvGrpSpPr/>
          <p:nvPr/>
        </p:nvGrpSpPr>
        <p:grpSpPr>
          <a:xfrm>
            <a:off x="0" y="0"/>
            <a:ext cx="8806500" cy="5143500"/>
            <a:chOff x="0" y="0"/>
            <a:chExt cx="8806500" cy="5143500"/>
          </a:xfrm>
          <a:solidFill>
            <a:srgbClr val="518BCB"/>
          </a:solidFill>
        </p:grpSpPr>
        <p:cxnSp>
          <p:nvCxnSpPr>
            <p:cNvPr id="282" name="Google Shape;282;p32"/>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83" name="Google Shape;283;p32"/>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32"/>
          <p:cNvSpPr/>
          <p:nvPr/>
        </p:nvSpPr>
        <p:spPr>
          <a:xfrm rot="5400000" flipH="1">
            <a:off x="6898275" y="294720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319177" y="618825"/>
            <a:ext cx="52076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dirty="0"/>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1pPr>
            <a:lvl2pPr marL="914400" lvl="1"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60"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venir Light" panose="020B0402020203020204" pitchFamily="34" charset="77"/>
          <a:ea typeface="Avenir Light" panose="020B0402020203020204" pitchFamily="34"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dirty="0"/>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1pPr>
            <a:lvl2pPr marL="914400" lvl="1"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dirty="0"/>
          </a:p>
        </p:txBody>
      </p:sp>
    </p:spTree>
    <p:extLst>
      <p:ext uri="{BB962C8B-B14F-4D97-AF65-F5344CB8AC3E}">
        <p14:creationId xmlns:p14="http://schemas.microsoft.com/office/powerpoint/2010/main" val="2514698470"/>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venir Light" panose="020B0402020203020204" pitchFamily="34" charset="77"/>
          <a:ea typeface="Avenir Light" panose="020B0402020203020204" pitchFamily="34"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slideLayout" Target="../slideLayouts/slideLayout5.xml"/><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media" Target="../media/media4.mp3"/><Relationship Id="rId5" Type="http://schemas.microsoft.com/office/2007/relationships/media" Target="../media/media3.mp3"/><Relationship Id="rId4" Type="http://schemas.openxmlformats.org/officeDocument/2006/relationships/audio" Target="../media/media2.mp3"/><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6.mp3"/><Relationship Id="rId7" Type="http://schemas.openxmlformats.org/officeDocument/2006/relationships/image" Target="../media/image4.png"/><Relationship Id="rId2" Type="http://schemas.microsoft.com/office/2007/relationships/media" Target="../media/media5.mp3"/><Relationship Id="rId1" Type="http://schemas.openxmlformats.org/officeDocument/2006/relationships/audio" Target="NULL" TargetMode="External"/><Relationship Id="rId6" Type="http://schemas.openxmlformats.org/officeDocument/2006/relationships/slideLayout" Target="../slideLayouts/slideLayout5.xml"/><Relationship Id="rId5" Type="http://schemas.microsoft.com/office/2007/relationships/media" Target="../media/media8.mp3"/><Relationship Id="rId4" Type="http://schemas.microsoft.com/office/2007/relationships/media" Target="../media/media7.mp3"/><Relationship Id="rId9" Type="http://schemas.openxmlformats.org/officeDocument/2006/relationships/image" Target="../media/image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ctrTitle"/>
          </p:nvPr>
        </p:nvSpPr>
        <p:spPr>
          <a:xfrm>
            <a:off x="1284700" y="737175"/>
            <a:ext cx="5284542" cy="273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q-AL" sz="2400" b="0" dirty="0">
                <a:solidFill>
                  <a:schemeClr val="bg1">
                    <a:lumMod val="10000"/>
                  </a:schemeClr>
                </a:solidFill>
                <a:latin typeface="Avenir Next Heavy" panose="020B0503020202020204" pitchFamily="34" charset="0"/>
                <a:cs typeface="Calibri" panose="020F0502020204030204" pitchFamily="34" charset="0"/>
              </a:rPr>
              <a:t>Moduli 4: </a:t>
            </a:r>
            <a:br>
              <a:rPr lang="sq-AL" sz="3200" dirty="0">
                <a:solidFill>
                  <a:schemeClr val="bg1">
                    <a:lumMod val="10000"/>
                  </a:schemeClr>
                </a:solidFill>
                <a:latin typeface="Avenir Next Heavy" panose="020B0503020202020204" pitchFamily="34" charset="0"/>
                <a:cs typeface="Calibri" panose="020F0502020204030204" pitchFamily="34" charset="0"/>
              </a:rPr>
            </a:br>
            <a:r>
              <a:rPr lang="sq-AL" sz="3200" dirty="0">
                <a:solidFill>
                  <a:schemeClr val="bg1">
                    <a:lumMod val="10000"/>
                  </a:schemeClr>
                </a:solidFill>
              </a:rPr>
              <a:t>Të nxënit e vetërregulluar</a:t>
            </a:r>
            <a:endParaRPr sz="2000" dirty="0">
              <a:solidFill>
                <a:schemeClr val="bg1">
                  <a:lumMod val="10000"/>
                </a:schemeClr>
              </a:solidFill>
              <a:cs typeface="Calibri" panose="020F0502020204030204" pitchFamily="34" charset="0"/>
            </a:endParaRPr>
          </a:p>
        </p:txBody>
      </p:sp>
      <p:sp>
        <p:nvSpPr>
          <p:cNvPr id="299" name="Google Shape;299;p36"/>
          <p:cNvSpPr txBox="1">
            <a:spLocks noGrp="1"/>
          </p:cNvSpPr>
          <p:nvPr>
            <p:ph type="subTitle" idx="1"/>
          </p:nvPr>
        </p:nvSpPr>
        <p:spPr>
          <a:xfrm>
            <a:off x="1198896" y="3422725"/>
            <a:ext cx="5456150" cy="377700"/>
          </a:xfrm>
          <a:prstGeom prst="rect">
            <a:avLst/>
          </a:prstGeom>
        </p:spPr>
        <p:txBody>
          <a:bodyPr spcFirstLastPara="1" wrap="square" lIns="91425" tIns="91425" rIns="91425" bIns="91425" anchor="t" anchorCtr="0">
            <a:noAutofit/>
          </a:bodyPr>
          <a:lstStyle/>
          <a:p>
            <a:pPr algn="l"/>
            <a:r>
              <a:rPr lang="sq-AL" sz="1600" dirty="0">
                <a:solidFill>
                  <a:schemeClr val="bg1">
                    <a:lumMod val="10000"/>
                  </a:schemeClr>
                </a:solidFill>
                <a:latin typeface="Avenir Light" panose="020B0402020203020204" pitchFamily="34" charset="77"/>
              </a:rPr>
              <a:t>Punëtori për zhvillimin profesional me bazë në shkollë</a:t>
            </a:r>
          </a:p>
        </p:txBody>
      </p:sp>
      <p:sp>
        <p:nvSpPr>
          <p:cNvPr id="300" name="Google Shape;300;p36"/>
          <p:cNvSpPr/>
          <p:nvPr/>
        </p:nvSpPr>
        <p:spPr>
          <a:xfrm>
            <a:off x="254616" y="3873624"/>
            <a:ext cx="65655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FEE1F05-1DAF-D132-70BC-FCB46C5F4E23}"/>
              </a:ext>
            </a:extLst>
          </p:cNvPr>
          <p:cNvPicPr>
            <a:picLocks noChangeAspect="1"/>
          </p:cNvPicPr>
          <p:nvPr/>
        </p:nvPicPr>
        <p:blipFill>
          <a:blip r:embed="rId3"/>
          <a:stretch>
            <a:fillRect/>
          </a:stretch>
        </p:blipFill>
        <p:spPr>
          <a:xfrm>
            <a:off x="8167662" y="3490826"/>
            <a:ext cx="618428" cy="619198"/>
          </a:xfrm>
          <a:prstGeom prst="rect">
            <a:avLst/>
          </a:prstGeom>
        </p:spPr>
      </p:pic>
      <p:pic>
        <p:nvPicPr>
          <p:cNvPr id="3" name="Picture 2">
            <a:extLst>
              <a:ext uri="{FF2B5EF4-FFF2-40B4-BE49-F238E27FC236}">
                <a16:creationId xmlns:a16="http://schemas.microsoft.com/office/drawing/2014/main" id="{0ADB6365-6101-47CB-6DD2-0761E9261AA2}"/>
              </a:ext>
            </a:extLst>
          </p:cNvPr>
          <p:cNvPicPr>
            <a:picLocks noChangeAspect="1"/>
          </p:cNvPicPr>
          <p:nvPr/>
        </p:nvPicPr>
        <p:blipFill>
          <a:blip r:embed="rId4"/>
          <a:stretch>
            <a:fillRect/>
          </a:stretch>
        </p:blipFill>
        <p:spPr>
          <a:xfrm>
            <a:off x="6820140" y="427576"/>
            <a:ext cx="1965950" cy="619197"/>
          </a:xfrm>
          <a:prstGeom prst="rect">
            <a:avLst/>
          </a:prstGeom>
        </p:spPr>
      </p:pic>
      <p:sp>
        <p:nvSpPr>
          <p:cNvPr id="2" name="Google Shape;300;p36">
            <a:extLst>
              <a:ext uri="{FF2B5EF4-FFF2-40B4-BE49-F238E27FC236}">
                <a16:creationId xmlns:a16="http://schemas.microsoft.com/office/drawing/2014/main" id="{A7A40F02-624A-1FC3-C546-0CFBB3B9EB08}"/>
              </a:ext>
            </a:extLst>
          </p:cNvPr>
          <p:cNvSpPr/>
          <p:nvPr/>
        </p:nvSpPr>
        <p:spPr>
          <a:xfrm>
            <a:off x="254616" y="4246418"/>
            <a:ext cx="3834305" cy="92669"/>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9E68-AB95-4301-9C73-A247E8274A8A}"/>
              </a:ext>
            </a:extLst>
          </p:cNvPr>
          <p:cNvSpPr>
            <a:spLocks noGrp="1"/>
          </p:cNvSpPr>
          <p:nvPr>
            <p:ph type="title"/>
          </p:nvPr>
        </p:nvSpPr>
        <p:spPr>
          <a:xfrm>
            <a:off x="922400" y="1187869"/>
            <a:ext cx="7704000" cy="572700"/>
          </a:xfrm>
        </p:spPr>
        <p:txBody>
          <a:bodyPr/>
          <a:lstStyle/>
          <a:p>
            <a:r>
              <a:rPr lang="en-GB" sz="2800" dirty="0" err="1">
                <a:solidFill>
                  <a:srgbClr val="518BCB"/>
                </a:solidFill>
                <a:latin typeface="Avenir Next" panose="020B0503020202020204" pitchFamily="34" charset="0"/>
                <a:cs typeface="Calibri" panose="020F0502020204030204" pitchFamily="34" charset="0"/>
              </a:rPr>
              <a:t>Reflektimi</a:t>
            </a:r>
            <a:r>
              <a:rPr lang="en-GB" sz="2800" dirty="0">
                <a:solidFill>
                  <a:srgbClr val="518BCB"/>
                </a:solidFill>
                <a:latin typeface="Avenir Next" panose="020B0503020202020204" pitchFamily="34" charset="0"/>
                <a:cs typeface="Calibri" panose="020F0502020204030204" pitchFamily="34" charset="0"/>
              </a:rPr>
              <a:t> para </a:t>
            </a:r>
            <a:r>
              <a:rPr lang="en-GB" sz="2800" dirty="0" err="1">
                <a:solidFill>
                  <a:srgbClr val="518BCB"/>
                </a:solidFill>
                <a:latin typeface="Avenir Next" panose="020B0503020202020204" pitchFamily="34" charset="0"/>
                <a:cs typeface="Calibri" panose="020F0502020204030204" pitchFamily="34" charset="0"/>
              </a:rPr>
              <a:t>punëtorisë</a:t>
            </a:r>
            <a:br>
              <a:rPr lang="en-GB" sz="2000" dirty="0">
                <a:solidFill>
                  <a:srgbClr val="518BCB"/>
                </a:solidFill>
                <a:latin typeface="Avenir Next" panose="020B0503020202020204" pitchFamily="34" charset="0"/>
                <a:cs typeface="Calibri" panose="020F0502020204030204" pitchFamily="34" charset="0"/>
              </a:rPr>
            </a:br>
            <a:br>
              <a:rPr lang="en-GB" sz="2000" dirty="0">
                <a:solidFill>
                  <a:srgbClr val="518BCB"/>
                </a:solidFill>
                <a:latin typeface="Avenir Next" panose="020B0503020202020204" pitchFamily="34" charset="0"/>
                <a:cs typeface="Calibri" panose="020F0502020204030204" pitchFamily="34" charset="0"/>
              </a:rPr>
            </a:br>
            <a:r>
              <a:rPr lang="en-GB" sz="2000" b="0" dirty="0" err="1">
                <a:solidFill>
                  <a:srgbClr val="518BCB"/>
                </a:solidFill>
                <a:latin typeface="Avenir Next" panose="020B0503020202020204" pitchFamily="34" charset="0"/>
                <a:cs typeface="Calibri" panose="020F0502020204030204" pitchFamily="34" charset="0"/>
              </a:rPr>
              <a:t>Bëjini</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vetes</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këto</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pyetje</a:t>
            </a:r>
            <a:br>
              <a:rPr lang="en-GB" sz="2000" b="0" dirty="0">
                <a:solidFill>
                  <a:srgbClr val="518BCB"/>
                </a:solidFill>
                <a:latin typeface="Avenir Next" panose="020B0503020202020204" pitchFamily="34" charset="0"/>
                <a:cs typeface="Calibri" panose="020F0502020204030204" pitchFamily="34" charset="0"/>
              </a:rPr>
            </a:br>
            <a:br>
              <a:rPr lang="en-GB" sz="2000" b="0" dirty="0">
                <a:solidFill>
                  <a:srgbClr val="518BCB"/>
                </a:solidFill>
                <a:latin typeface="Avenir Next" panose="020B0503020202020204" pitchFamily="34" charset="0"/>
                <a:cs typeface="Calibri" panose="020F0502020204030204" pitchFamily="34" charset="0"/>
              </a:rPr>
            </a:br>
            <a:r>
              <a:rPr lang="en-GB" sz="2000" b="0" dirty="0" err="1">
                <a:solidFill>
                  <a:srgbClr val="518BCB"/>
                </a:solidFill>
                <a:latin typeface="Avenir Next" panose="020B0503020202020204" pitchFamily="34" charset="0"/>
                <a:cs typeface="Calibri" panose="020F0502020204030204" pitchFamily="34" charset="0"/>
              </a:rPr>
              <a:t>Çfarë</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dua</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të</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mësoj</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nga</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kjo</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punëtori</a:t>
            </a:r>
            <a:r>
              <a:rPr lang="en-GB" sz="2000" b="0" dirty="0">
                <a:solidFill>
                  <a:srgbClr val="518BCB"/>
                </a:solidFill>
                <a:latin typeface="Avenir Next" panose="020B0503020202020204" pitchFamily="34" charset="0"/>
                <a:cs typeface="Calibri" panose="020F0502020204030204" pitchFamily="34" charset="0"/>
              </a:rPr>
              <a:t>? </a:t>
            </a:r>
            <a:br>
              <a:rPr lang="en-GB" sz="2000" b="0" dirty="0">
                <a:solidFill>
                  <a:srgbClr val="518BCB"/>
                </a:solidFill>
                <a:latin typeface="Avenir Next" panose="020B0503020202020204" pitchFamily="34" charset="0"/>
                <a:cs typeface="Calibri" panose="020F0502020204030204" pitchFamily="34" charset="0"/>
              </a:rPr>
            </a:br>
            <a:r>
              <a:rPr lang="en-GB" sz="2000" b="0" dirty="0" err="1">
                <a:solidFill>
                  <a:srgbClr val="518BCB"/>
                </a:solidFill>
                <a:latin typeface="Avenir Next" panose="020B0503020202020204" pitchFamily="34" charset="0"/>
                <a:cs typeface="Calibri" panose="020F0502020204030204" pitchFamily="34" charset="0"/>
              </a:rPr>
              <a:t>Çfarë</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strategjish</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të</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mësim-nxënies</a:t>
            </a:r>
            <a:r>
              <a:rPr lang="en-GB" sz="2000" b="0" dirty="0">
                <a:solidFill>
                  <a:srgbClr val="518BCB"/>
                </a:solidFill>
                <a:latin typeface="Avenir Next" panose="020B0503020202020204" pitchFamily="34" charset="0"/>
                <a:cs typeface="Calibri" panose="020F0502020204030204" pitchFamily="34" charset="0"/>
              </a:rPr>
              <a:t> do </a:t>
            </a:r>
            <a:r>
              <a:rPr lang="en-GB" sz="2000" b="0" dirty="0" err="1">
                <a:solidFill>
                  <a:srgbClr val="518BCB"/>
                </a:solidFill>
                <a:latin typeface="Avenir Next" panose="020B0503020202020204" pitchFamily="34" charset="0"/>
                <a:cs typeface="Calibri" panose="020F0502020204030204" pitchFamily="34" charset="0"/>
              </a:rPr>
              <a:t>të</a:t>
            </a:r>
            <a:r>
              <a:rPr lang="en-GB" sz="2000" b="0" dirty="0">
                <a:solidFill>
                  <a:srgbClr val="518BCB"/>
                </a:solidFill>
                <a:latin typeface="Avenir Next" panose="020B0503020202020204" pitchFamily="34" charset="0"/>
                <a:cs typeface="Calibri" panose="020F0502020204030204" pitchFamily="34" charset="0"/>
              </a:rPr>
              <a:t> </a:t>
            </a:r>
            <a:r>
              <a:rPr lang="en-GB" sz="2000" b="0" dirty="0" err="1">
                <a:solidFill>
                  <a:srgbClr val="518BCB"/>
                </a:solidFill>
                <a:latin typeface="Avenir Next" panose="020B0503020202020204" pitchFamily="34" charset="0"/>
                <a:cs typeface="Calibri" panose="020F0502020204030204" pitchFamily="34" charset="0"/>
              </a:rPr>
              <a:t>përdori</a:t>
            </a:r>
            <a:r>
              <a:rPr lang="en-GB" sz="2000" b="0" dirty="0">
                <a:solidFill>
                  <a:srgbClr val="518BCB"/>
                </a:solidFill>
                <a:latin typeface="Avenir Next" panose="020B0503020202020204" pitchFamily="34" charset="0"/>
                <a:cs typeface="Calibri" panose="020F0502020204030204" pitchFamily="34" charset="0"/>
              </a:rPr>
              <a:t>?</a:t>
            </a:r>
            <a:endParaRPr lang="en-XK" sz="2000" b="0" dirty="0">
              <a:solidFill>
                <a:srgbClr val="518BCB"/>
              </a:solidFill>
              <a:latin typeface="Avenir Next" panose="020B0503020202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315D043-5504-232A-F3F9-F23CC9E2D0B3}"/>
              </a:ext>
            </a:extLst>
          </p:cNvPr>
          <p:cNvSpPr/>
          <p:nvPr/>
        </p:nvSpPr>
        <p:spPr>
          <a:xfrm>
            <a:off x="0" y="0"/>
            <a:ext cx="1124900" cy="51435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pic>
        <p:nvPicPr>
          <p:cNvPr id="11" name="Picture 10">
            <a:extLst>
              <a:ext uri="{FF2B5EF4-FFF2-40B4-BE49-F238E27FC236}">
                <a16:creationId xmlns:a16="http://schemas.microsoft.com/office/drawing/2014/main" id="{1B929F8B-035A-F738-C547-124B6BCC8BDE}"/>
              </a:ext>
            </a:extLst>
          </p:cNvPr>
          <p:cNvPicPr>
            <a:picLocks noChangeAspect="1"/>
          </p:cNvPicPr>
          <p:nvPr/>
        </p:nvPicPr>
        <p:blipFill>
          <a:blip r:embed="rId2">
            <a:alphaModFix amt="70000"/>
          </a:blip>
          <a:stretch>
            <a:fillRect/>
          </a:stretch>
        </p:blipFill>
        <p:spPr>
          <a:xfrm>
            <a:off x="-440340" y="0"/>
            <a:ext cx="2259362" cy="5143500"/>
          </a:xfrm>
          <a:prstGeom prst="rect">
            <a:avLst/>
          </a:prstGeom>
        </p:spPr>
      </p:pic>
      <p:sp>
        <p:nvSpPr>
          <p:cNvPr id="12" name="Google Shape;373;p43">
            <a:extLst>
              <a:ext uri="{FF2B5EF4-FFF2-40B4-BE49-F238E27FC236}">
                <a16:creationId xmlns:a16="http://schemas.microsoft.com/office/drawing/2014/main" id="{E4DCA256-B714-2DA2-121E-B00521DAC831}"/>
              </a:ext>
            </a:extLst>
          </p:cNvPr>
          <p:cNvSpPr/>
          <p:nvPr/>
        </p:nvSpPr>
        <p:spPr>
          <a:xfrm rot="-5400000" flipH="1">
            <a:off x="8508502" y="-321104"/>
            <a:ext cx="2058389" cy="2104957"/>
          </a:xfrm>
          <a:prstGeom prst="blockArc">
            <a:avLst>
              <a:gd name="adj1" fmla="val 14995968"/>
              <a:gd name="adj2" fmla="val 876153"/>
              <a:gd name="adj3" fmla="val 15746"/>
            </a:avLst>
          </a:prstGeom>
          <a:solidFill>
            <a:srgbClr val="6997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33491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9E68-AB95-4301-9C73-A247E8274A8A}"/>
              </a:ext>
            </a:extLst>
          </p:cNvPr>
          <p:cNvSpPr>
            <a:spLocks noGrp="1"/>
          </p:cNvSpPr>
          <p:nvPr>
            <p:ph type="title"/>
          </p:nvPr>
        </p:nvSpPr>
        <p:spPr/>
        <p:txBody>
          <a:bodyPr/>
          <a:lstStyle/>
          <a:p>
            <a:r>
              <a:rPr lang="en-GB" dirty="0" err="1">
                <a:solidFill>
                  <a:srgbClr val="518BCB"/>
                </a:solidFill>
                <a:latin typeface="Avenir Next" panose="020B0503020202020204" pitchFamily="34" charset="0"/>
                <a:cs typeface="Calibri" panose="020F0502020204030204" pitchFamily="34" charset="0"/>
              </a:rPr>
              <a:t>Reflektimi</a:t>
            </a:r>
            <a:endParaRPr lang="en-XK" dirty="0">
              <a:solidFill>
                <a:srgbClr val="518BCB"/>
              </a:solidFill>
              <a:latin typeface="Avenir Next" panose="020B0503020202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315D043-5504-232A-F3F9-F23CC9E2D0B3}"/>
              </a:ext>
            </a:extLst>
          </p:cNvPr>
          <p:cNvSpPr/>
          <p:nvPr/>
        </p:nvSpPr>
        <p:spPr>
          <a:xfrm>
            <a:off x="0" y="0"/>
            <a:ext cx="1124900" cy="51435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81E72C40-3502-3E8F-003D-1D16127D19BC}"/>
              </a:ext>
            </a:extLst>
          </p:cNvPr>
          <p:cNvSpPr>
            <a:spLocks noGrp="1"/>
          </p:cNvSpPr>
          <p:nvPr>
            <p:ph type="body" idx="1"/>
          </p:nvPr>
        </p:nvSpPr>
        <p:spPr>
          <a:xfrm>
            <a:off x="1343024" y="1282075"/>
            <a:ext cx="7080875" cy="3416400"/>
          </a:xfrm>
        </p:spPr>
        <p:txBody>
          <a:bodyPr/>
          <a:lstStyle/>
          <a:p>
            <a:pPr marL="152400" indent="0">
              <a:buNone/>
            </a:pPr>
            <a:r>
              <a:rPr lang="en-GB" sz="1400" dirty="0" err="1">
                <a:solidFill>
                  <a:srgbClr val="518BCB"/>
                </a:solidFill>
                <a:latin typeface="Avenir Light" panose="020B0402020203020204" pitchFamily="34" charset="77"/>
                <a:cs typeface="Calibri" panose="020F0502020204030204" pitchFamily="34" charset="0"/>
              </a:rPr>
              <a:t>Cilat</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janë</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gjërat</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më</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të</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rëndësishme</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që</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i</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keni</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mësuar</a:t>
            </a:r>
            <a:r>
              <a:rPr lang="en-GB" sz="1400" dirty="0">
                <a:solidFill>
                  <a:srgbClr val="518BCB"/>
                </a:solidFill>
                <a:latin typeface="Avenir Light" panose="020B0402020203020204" pitchFamily="34" charset="77"/>
                <a:cs typeface="Calibri" panose="020F0502020204030204" pitchFamily="34" charset="0"/>
              </a:rPr>
              <a:t> sot?</a:t>
            </a:r>
          </a:p>
          <a:p>
            <a:pPr marL="152400" indent="0">
              <a:buNone/>
            </a:pPr>
            <a:endParaRPr lang="en-GB" sz="1400" dirty="0">
              <a:solidFill>
                <a:srgbClr val="518BCB"/>
              </a:solidFill>
              <a:latin typeface="Avenir Light" panose="020B0402020203020204" pitchFamily="34" charset="77"/>
              <a:cs typeface="Calibri" panose="020F0502020204030204" pitchFamily="34" charset="0"/>
            </a:endParaRPr>
          </a:p>
          <a:p>
            <a:pPr marL="152400" indent="0">
              <a:buNone/>
            </a:pPr>
            <a:r>
              <a:rPr lang="en-GB" sz="1400" dirty="0">
                <a:solidFill>
                  <a:srgbClr val="518BCB"/>
                </a:solidFill>
                <a:latin typeface="Avenir Light" panose="020B0402020203020204" pitchFamily="34" charset="77"/>
                <a:cs typeface="Calibri" panose="020F0502020204030204" pitchFamily="34" charset="0"/>
              </a:rPr>
              <a:t>A </a:t>
            </a:r>
            <a:r>
              <a:rPr lang="en-GB" sz="1400" dirty="0" err="1">
                <a:solidFill>
                  <a:srgbClr val="518BCB"/>
                </a:solidFill>
                <a:latin typeface="Avenir Light" panose="020B0402020203020204" pitchFamily="34" charset="77"/>
                <a:cs typeface="Calibri" panose="020F0502020204030204" pitchFamily="34" charset="0"/>
              </a:rPr>
              <a:t>i</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keni</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përmbushur</a:t>
            </a:r>
            <a:r>
              <a:rPr lang="en-GB" sz="1400" dirty="0">
                <a:solidFill>
                  <a:srgbClr val="518BCB"/>
                </a:solidFill>
                <a:latin typeface="Avenir Light" panose="020B0402020203020204" pitchFamily="34" charset="77"/>
                <a:cs typeface="Calibri" panose="020F0502020204030204" pitchFamily="34" charset="0"/>
              </a:rPr>
              <a:t> tri </a:t>
            </a:r>
            <a:r>
              <a:rPr lang="en-GB" sz="1400" dirty="0" err="1">
                <a:solidFill>
                  <a:srgbClr val="518BCB"/>
                </a:solidFill>
                <a:latin typeface="Avenir Light" panose="020B0402020203020204" pitchFamily="34" charset="77"/>
                <a:cs typeface="Calibri" panose="020F0502020204030204" pitchFamily="34" charset="0"/>
              </a:rPr>
              <a:t>kriteret</a:t>
            </a:r>
            <a:r>
              <a:rPr lang="en-GB" sz="1400" dirty="0">
                <a:solidFill>
                  <a:srgbClr val="518BCB"/>
                </a:solidFill>
                <a:latin typeface="Avenir Light" panose="020B0402020203020204" pitchFamily="34" charset="77"/>
                <a:cs typeface="Calibri" panose="020F0502020204030204" pitchFamily="34" charset="0"/>
              </a:rPr>
              <a:t> e </a:t>
            </a:r>
            <a:r>
              <a:rPr lang="en-GB" sz="1400" dirty="0" err="1">
                <a:solidFill>
                  <a:srgbClr val="518BCB"/>
                </a:solidFill>
                <a:latin typeface="Avenir Light" panose="020B0402020203020204" pitchFamily="34" charset="77"/>
                <a:cs typeface="Calibri" panose="020F0502020204030204" pitchFamily="34" charset="0"/>
              </a:rPr>
              <a:t>suksesit</a:t>
            </a:r>
            <a:r>
              <a:rPr lang="en-GB" sz="1400" dirty="0">
                <a:solidFill>
                  <a:srgbClr val="518BCB"/>
                </a:solidFill>
                <a:latin typeface="Avenir Light" panose="020B0402020203020204" pitchFamily="34" charset="77"/>
                <a:cs typeface="Calibri" panose="020F0502020204030204" pitchFamily="34" charset="0"/>
              </a:rPr>
              <a:t> apo </a:t>
            </a:r>
            <a:r>
              <a:rPr lang="en-GB" sz="1400" dirty="0" err="1">
                <a:solidFill>
                  <a:srgbClr val="518BCB"/>
                </a:solidFill>
                <a:latin typeface="Avenir Light" panose="020B0402020203020204" pitchFamily="34" charset="77"/>
                <a:cs typeface="Calibri" panose="020F0502020204030204" pitchFamily="34" charset="0"/>
              </a:rPr>
              <a:t>ju</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duhet</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më</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shumë</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kohë</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për</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t’i</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përvetësuar</a:t>
            </a:r>
            <a:r>
              <a:rPr lang="en-GB" sz="1400" dirty="0">
                <a:solidFill>
                  <a:srgbClr val="518BCB"/>
                </a:solidFill>
                <a:latin typeface="Avenir Light" panose="020B0402020203020204" pitchFamily="34" charset="77"/>
                <a:cs typeface="Calibri" panose="020F0502020204030204" pitchFamily="34" charset="0"/>
              </a:rPr>
              <a:t> </a:t>
            </a:r>
            <a:r>
              <a:rPr lang="en-GB" sz="1400" dirty="0" err="1">
                <a:solidFill>
                  <a:srgbClr val="518BCB"/>
                </a:solidFill>
                <a:latin typeface="Avenir Light" panose="020B0402020203020204" pitchFamily="34" charset="77"/>
                <a:cs typeface="Calibri" panose="020F0502020204030204" pitchFamily="34" charset="0"/>
              </a:rPr>
              <a:t>informatat</a:t>
            </a:r>
            <a:r>
              <a:rPr lang="en-GB" sz="1400" dirty="0">
                <a:solidFill>
                  <a:srgbClr val="518BCB"/>
                </a:solidFill>
                <a:latin typeface="Avenir Light" panose="020B0402020203020204" pitchFamily="34" charset="77"/>
                <a:cs typeface="Calibri" panose="020F0502020204030204" pitchFamily="34" charset="0"/>
              </a:rPr>
              <a:t>?</a:t>
            </a:r>
          </a:p>
          <a:p>
            <a:pPr marL="152400" indent="0">
              <a:buNone/>
            </a:pPr>
            <a:endParaRPr lang="en-GB" sz="1400" dirty="0">
              <a:solidFill>
                <a:srgbClr val="518BCB"/>
              </a:solidFill>
              <a:latin typeface="Avenir Light" panose="020B0402020203020204" pitchFamily="34" charset="77"/>
              <a:cs typeface="Calibri" panose="020F0502020204030204" pitchFamily="34" charset="0"/>
            </a:endParaRPr>
          </a:p>
          <a:p>
            <a:pPr marL="152400" indent="0">
              <a:buNone/>
            </a:pPr>
            <a:r>
              <a:rPr lang="en-GB" sz="1400" dirty="0" err="1">
                <a:solidFill>
                  <a:srgbClr val="518BCB"/>
                </a:solidFill>
                <a:latin typeface="Avenir Light" panose="020B0402020203020204" pitchFamily="34" charset="77"/>
                <a:cs typeface="Calibri" panose="020F0502020204030204" pitchFamily="34" charset="0"/>
              </a:rPr>
              <a:t>Kriteret</a:t>
            </a:r>
            <a:r>
              <a:rPr lang="en-GB" sz="1400" dirty="0">
                <a:solidFill>
                  <a:srgbClr val="518BCB"/>
                </a:solidFill>
                <a:latin typeface="Avenir Light" panose="020B0402020203020204" pitchFamily="34" charset="77"/>
                <a:cs typeface="Calibri" panose="020F0502020204030204" pitchFamily="34" charset="0"/>
              </a:rPr>
              <a:t> e </a:t>
            </a:r>
            <a:r>
              <a:rPr lang="en-GB" sz="1400" dirty="0" err="1">
                <a:solidFill>
                  <a:srgbClr val="518BCB"/>
                </a:solidFill>
                <a:latin typeface="Avenir Light" panose="020B0402020203020204" pitchFamily="34" charset="77"/>
                <a:cs typeface="Calibri" panose="020F0502020204030204" pitchFamily="34" charset="0"/>
              </a:rPr>
              <a:t>suksesit</a:t>
            </a:r>
            <a:endParaRPr lang="en-GB" sz="1400" dirty="0">
              <a:solidFill>
                <a:srgbClr val="518BCB"/>
              </a:solidFill>
              <a:latin typeface="Avenir Light" panose="020B0402020203020204" pitchFamily="34" charset="77"/>
              <a:cs typeface="Calibri" panose="020F0502020204030204" pitchFamily="34" charset="0"/>
            </a:endParaRPr>
          </a:p>
          <a:p>
            <a:pPr marL="152400" indent="0">
              <a:buNone/>
            </a:pPr>
            <a:endParaRPr lang="en-GB" sz="1400" dirty="0">
              <a:solidFill>
                <a:srgbClr val="518BCB"/>
              </a:solidFill>
              <a:latin typeface="Avenir Light" panose="020B0402020203020204" pitchFamily="34" charset="77"/>
              <a:cs typeface="Calibri" panose="020F0502020204030204" pitchFamily="34" charset="0"/>
            </a:endParaRPr>
          </a:p>
          <a:p>
            <a:pPr marL="0" marR="0" lvl="0" indent="0">
              <a:buNone/>
            </a:pPr>
            <a:r>
              <a:rPr lang="sq-AL" sz="1400" i="1" dirty="0">
                <a:solidFill>
                  <a:srgbClr val="518BCB"/>
                </a:solidFill>
              </a:rPr>
              <a:t>Pjesëmarrësit në punëtori do ta përshkruajnë se si t’i integrojnë strategjitë efektive të të nxënit të vetërregulluar në klasa.</a:t>
            </a:r>
            <a:br>
              <a:rPr lang="sq-AL" sz="1400" i="1" dirty="0">
                <a:solidFill>
                  <a:srgbClr val="518BCB"/>
                </a:solidFill>
              </a:rPr>
            </a:br>
            <a:br>
              <a:rPr lang="sq-AL" sz="1400" i="1" dirty="0">
                <a:solidFill>
                  <a:srgbClr val="518BCB"/>
                </a:solidFill>
              </a:rPr>
            </a:br>
            <a:r>
              <a:rPr lang="sq-AL" sz="1400" i="1" dirty="0">
                <a:solidFill>
                  <a:srgbClr val="518BCB"/>
                </a:solidFill>
              </a:rPr>
              <a:t>Pjesëmarrësit në punëtori do t’i listojnë strategjitë që u mundësojnë nxënësve të bëhen nxënës të vetërregulluar.</a:t>
            </a:r>
            <a:br>
              <a:rPr lang="sq-AL" sz="1400" i="1" dirty="0">
                <a:solidFill>
                  <a:srgbClr val="518BCB"/>
                </a:solidFill>
              </a:rPr>
            </a:br>
            <a:br>
              <a:rPr lang="sq-AL" sz="1400" i="1" dirty="0">
                <a:solidFill>
                  <a:srgbClr val="518BCB"/>
                </a:solidFill>
              </a:rPr>
            </a:br>
            <a:r>
              <a:rPr lang="sq-AL" sz="1400" i="1" dirty="0">
                <a:solidFill>
                  <a:srgbClr val="518BCB"/>
                </a:solidFill>
              </a:rPr>
              <a:t>Pjesëmarrësit në punëtori do të jenë në gjendje të vlerësojnë nëse të nxënit e vetërregulluar është i integruar në praktikën pedagogjike në shkollë.</a:t>
            </a:r>
            <a:endParaRPr lang="en-XK" sz="1400" dirty="0">
              <a:solidFill>
                <a:srgbClr val="518BCB"/>
              </a:solidFill>
              <a:latin typeface="Avenir Light" panose="020B0402020203020204" pitchFamily="34" charset="77"/>
              <a:cs typeface="Calibri" panose="020F0502020204030204" pitchFamily="34" charset="0"/>
            </a:endParaRPr>
          </a:p>
        </p:txBody>
      </p:sp>
      <p:pic>
        <p:nvPicPr>
          <p:cNvPr id="11" name="Picture 10">
            <a:extLst>
              <a:ext uri="{FF2B5EF4-FFF2-40B4-BE49-F238E27FC236}">
                <a16:creationId xmlns:a16="http://schemas.microsoft.com/office/drawing/2014/main" id="{1B929F8B-035A-F738-C547-124B6BCC8BDE}"/>
              </a:ext>
            </a:extLst>
          </p:cNvPr>
          <p:cNvPicPr>
            <a:picLocks noChangeAspect="1"/>
          </p:cNvPicPr>
          <p:nvPr/>
        </p:nvPicPr>
        <p:blipFill>
          <a:blip r:embed="rId2">
            <a:alphaModFix amt="70000"/>
          </a:blip>
          <a:stretch>
            <a:fillRect/>
          </a:stretch>
        </p:blipFill>
        <p:spPr>
          <a:xfrm>
            <a:off x="-440340" y="0"/>
            <a:ext cx="2259362" cy="5143500"/>
          </a:xfrm>
          <a:prstGeom prst="rect">
            <a:avLst/>
          </a:prstGeom>
        </p:spPr>
      </p:pic>
      <p:sp>
        <p:nvSpPr>
          <p:cNvPr id="12" name="Google Shape;373;p43">
            <a:extLst>
              <a:ext uri="{FF2B5EF4-FFF2-40B4-BE49-F238E27FC236}">
                <a16:creationId xmlns:a16="http://schemas.microsoft.com/office/drawing/2014/main" id="{E4DCA256-B714-2DA2-121E-B00521DAC831}"/>
              </a:ext>
            </a:extLst>
          </p:cNvPr>
          <p:cNvSpPr/>
          <p:nvPr/>
        </p:nvSpPr>
        <p:spPr>
          <a:xfrm rot="-5400000" flipH="1">
            <a:off x="8508502" y="-321104"/>
            <a:ext cx="2058389" cy="2104957"/>
          </a:xfrm>
          <a:prstGeom prst="blockArc">
            <a:avLst>
              <a:gd name="adj1" fmla="val 14995968"/>
              <a:gd name="adj2" fmla="val 876153"/>
              <a:gd name="adj3" fmla="val 15746"/>
            </a:avLst>
          </a:prstGeom>
          <a:solidFill>
            <a:srgbClr val="6997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439226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BA469-4672-9A6B-6050-2AA92BCD80C3}"/>
              </a:ext>
            </a:extLst>
          </p:cNvPr>
          <p:cNvSpPr>
            <a:spLocks noGrp="1"/>
          </p:cNvSpPr>
          <p:nvPr>
            <p:ph type="title"/>
          </p:nvPr>
        </p:nvSpPr>
        <p:spPr>
          <a:xfrm>
            <a:off x="720000" y="1999050"/>
            <a:ext cx="7704000" cy="572700"/>
          </a:xfrm>
        </p:spPr>
        <p:txBody>
          <a:bodyPr/>
          <a:lstStyle/>
          <a:p>
            <a:r>
              <a:rPr lang="en-XK" sz="6600" dirty="0">
                <a:solidFill>
                  <a:srgbClr val="518BCB"/>
                </a:solidFill>
                <a:latin typeface="Avenir Next Heavy" panose="020B0503020202020204" pitchFamily="34" charset="0"/>
                <a:cs typeface="Calibri" panose="020F0502020204030204" pitchFamily="34" charset="0"/>
              </a:rPr>
              <a:t>Faleminderit!</a:t>
            </a:r>
          </a:p>
        </p:txBody>
      </p:sp>
    </p:spTree>
    <p:extLst>
      <p:ext uri="{BB962C8B-B14F-4D97-AF65-F5344CB8AC3E}">
        <p14:creationId xmlns:p14="http://schemas.microsoft.com/office/powerpoint/2010/main" val="384244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FF1153E-F676-8612-29BB-3FC13CB1AB42}"/>
              </a:ext>
            </a:extLst>
          </p:cNvPr>
          <p:cNvSpPr>
            <a:spLocks noGrp="1"/>
          </p:cNvSpPr>
          <p:nvPr>
            <p:ph type="pic" idx="2"/>
          </p:nvPr>
        </p:nvSpPr>
        <p:spPr/>
      </p:sp>
      <p:sp>
        <p:nvSpPr>
          <p:cNvPr id="3" name="Title 2">
            <a:extLst>
              <a:ext uri="{FF2B5EF4-FFF2-40B4-BE49-F238E27FC236}">
                <a16:creationId xmlns:a16="http://schemas.microsoft.com/office/drawing/2014/main" id="{58DBB7BA-921B-A8FE-6520-8D61E0688992}"/>
              </a:ext>
            </a:extLst>
          </p:cNvPr>
          <p:cNvSpPr>
            <a:spLocks noGrp="1"/>
          </p:cNvSpPr>
          <p:nvPr>
            <p:ph type="title"/>
          </p:nvPr>
        </p:nvSpPr>
        <p:spPr>
          <a:xfrm>
            <a:off x="713225" y="2115050"/>
            <a:ext cx="4492956" cy="1491300"/>
          </a:xfrm>
        </p:spPr>
        <p:txBody>
          <a:bodyPr/>
          <a:lstStyle/>
          <a:p>
            <a:r>
              <a:rPr lang="en-GB" dirty="0" err="1">
                <a:latin typeface="Avenir Next Heavy" panose="020B0503020202020204" pitchFamily="34" charset="0"/>
              </a:rPr>
              <a:t>Çfarë</a:t>
            </a:r>
            <a:r>
              <a:rPr lang="en-GB" dirty="0">
                <a:latin typeface="Avenir Next Heavy" panose="020B0503020202020204" pitchFamily="34" charset="0"/>
              </a:rPr>
              <a:t> </a:t>
            </a:r>
            <a:r>
              <a:rPr lang="en-GB" dirty="0" err="1">
                <a:latin typeface="Avenir Next Heavy" panose="020B0503020202020204" pitchFamily="34" charset="0"/>
              </a:rPr>
              <a:t>janë</a:t>
            </a:r>
            <a:r>
              <a:rPr lang="en-GB" dirty="0">
                <a:latin typeface="Avenir Next Heavy" panose="020B0503020202020204" pitchFamily="34" charset="0"/>
              </a:rPr>
              <a:t> </a:t>
            </a:r>
            <a:r>
              <a:rPr lang="en-GB" dirty="0" err="1">
                <a:latin typeface="Avenir Next Heavy" panose="020B0503020202020204" pitchFamily="34" charset="0"/>
              </a:rPr>
              <a:t>nxënësit</a:t>
            </a:r>
            <a:r>
              <a:rPr lang="en-GB" dirty="0">
                <a:latin typeface="Avenir Next Heavy" panose="020B0503020202020204" pitchFamily="34" charset="0"/>
              </a:rPr>
              <a:t> e </a:t>
            </a:r>
            <a:r>
              <a:rPr lang="en-GB" dirty="0" err="1">
                <a:latin typeface="Avenir Next Heavy" panose="020B0503020202020204" pitchFamily="34" charset="0"/>
              </a:rPr>
              <a:t>vetërregulluar</a:t>
            </a:r>
            <a:r>
              <a:rPr lang="en-GB" dirty="0">
                <a:latin typeface="Avenir Next Heavy" panose="020B0503020202020204" pitchFamily="34" charset="0"/>
              </a:rPr>
              <a:t>?</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917C674A-937E-7581-FA26-38FF4F1EF0D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16920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GB" dirty="0" err="1"/>
              <a:t>Çfarë</a:t>
            </a:r>
            <a:r>
              <a:rPr lang="en-GB" dirty="0"/>
              <a:t> </a:t>
            </a:r>
            <a:r>
              <a:rPr lang="en-GB" dirty="0" err="1"/>
              <a:t>janë</a:t>
            </a:r>
            <a:r>
              <a:rPr lang="en-GB" dirty="0"/>
              <a:t> </a:t>
            </a:r>
            <a:r>
              <a:rPr lang="en-GB" dirty="0" err="1"/>
              <a:t>nxënësit</a:t>
            </a:r>
            <a:r>
              <a:rPr lang="en-GB" dirty="0"/>
              <a:t> e </a:t>
            </a:r>
            <a:r>
              <a:rPr lang="en-GB" dirty="0" err="1"/>
              <a:t>vetërregulluar</a:t>
            </a:r>
            <a:r>
              <a:rPr lang="en-GB" dirty="0"/>
              <a:t>?</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rtl="0" fontAlgn="base">
              <a:spcBef>
                <a:spcPts val="0"/>
              </a:spcBef>
              <a:spcAft>
                <a:spcPts val="0"/>
              </a:spcAft>
              <a:buNone/>
            </a:pPr>
            <a:r>
              <a:rPr lang="sq-AL" sz="1400" b="1" i="0" u="none" strike="noStrike" dirty="0">
                <a:solidFill>
                  <a:schemeClr val="bg1">
                    <a:lumMod val="10000"/>
                  </a:schemeClr>
                </a:solidFill>
              </a:rPr>
              <a:t>'Nxënësit e vetërregulluar janë proaktivë në përpjekjet e tyre për të mësuar sepse janë të vetëdijshëm anët e tyre të forta dhe kufizimet e tyre, dhe për shkak se udhëhiqen nga qëllimet e përcaktuara personalisht.</a:t>
            </a:r>
          </a:p>
          <a:p>
            <a:pPr marL="152400" indent="0" rtl="0" fontAlgn="base">
              <a:spcBef>
                <a:spcPts val="0"/>
              </a:spcBef>
              <a:spcAft>
                <a:spcPts val="0"/>
              </a:spcAft>
              <a:buNone/>
            </a:pPr>
            <a:r>
              <a:rPr lang="sq-AL" sz="1400" b="1" i="0" u="none" strike="noStrike" dirty="0">
                <a:solidFill>
                  <a:schemeClr val="bg1">
                    <a:lumMod val="10000"/>
                  </a:schemeClr>
                </a:solidFill>
              </a:rPr>
              <a:t> </a:t>
            </a:r>
          </a:p>
          <a:p>
            <a:pPr marL="152400" indent="0" rtl="0" fontAlgn="base">
              <a:spcBef>
                <a:spcPts val="0"/>
              </a:spcBef>
              <a:spcAft>
                <a:spcPts val="0"/>
              </a:spcAft>
              <a:buNone/>
            </a:pPr>
            <a:r>
              <a:rPr lang="sq-AL" sz="1400" b="1" i="0" u="none" strike="noStrike" dirty="0">
                <a:solidFill>
                  <a:schemeClr val="bg1">
                    <a:lumMod val="10000"/>
                  </a:schemeClr>
                </a:solidFill>
              </a:rPr>
              <a:t>Nxënësit e vetërregulluar e monitorojnë sjelljen e tyre për sa i përket qëllimeve të tyre dhe vetë-reflektojnë mbi efektivitetin e tyre në rritje. </a:t>
            </a:r>
          </a:p>
          <a:p>
            <a:pPr marL="152400" indent="0" rtl="0" fontAlgn="base">
              <a:spcBef>
                <a:spcPts val="0"/>
              </a:spcBef>
              <a:spcAft>
                <a:spcPts val="0"/>
              </a:spcAft>
              <a:buNone/>
            </a:pPr>
            <a:br>
              <a:rPr lang="sq-AL" sz="1400" b="1" i="0" u="none" strike="noStrike" dirty="0">
                <a:solidFill>
                  <a:schemeClr val="bg1">
                    <a:lumMod val="10000"/>
                  </a:schemeClr>
                </a:solidFill>
              </a:rPr>
            </a:br>
            <a:r>
              <a:rPr lang="sq-AL" sz="1400" b="1" i="0" u="none" strike="noStrike" dirty="0">
                <a:solidFill>
                  <a:schemeClr val="bg1">
                    <a:lumMod val="10000"/>
                  </a:schemeClr>
                </a:solidFill>
              </a:rPr>
              <a:t>Kjo e rrit vetë-kënaqësinë dhe motivimin e tyre për të vazhduar me përmirësimin e metodave të tyre të mësim-nxënies.'</a:t>
            </a:r>
          </a:p>
          <a:p>
            <a:pPr marL="152400" indent="0" rtl="0">
              <a:spcBef>
                <a:spcPts val="0"/>
              </a:spcBef>
              <a:spcAft>
                <a:spcPts val="800"/>
              </a:spcAft>
              <a:buNone/>
            </a:pPr>
            <a:endParaRPr lang="sl-SI" sz="1050" dirty="0">
              <a:solidFill>
                <a:schemeClr val="bg1">
                  <a:lumMod val="10000"/>
                </a:schemeClr>
              </a:solidFill>
            </a:endParaRPr>
          </a:p>
          <a:p>
            <a:pPr marL="152400" indent="0" rtl="0">
              <a:spcBef>
                <a:spcPts val="0"/>
              </a:spcBef>
              <a:spcAft>
                <a:spcPts val="800"/>
              </a:spcAft>
              <a:buNone/>
            </a:pPr>
            <a:br>
              <a:rPr lang="sq-AL" sz="1000" b="1" u="none" strike="noStrike" dirty="0">
                <a:solidFill>
                  <a:schemeClr val="bg1">
                    <a:lumMod val="10000"/>
                  </a:schemeClr>
                </a:solidFill>
              </a:rPr>
            </a:br>
            <a:r>
              <a:rPr lang="sq-AL" sz="1000" b="1" u="none" strike="noStrike" dirty="0">
                <a:solidFill>
                  <a:schemeClr val="bg1">
                    <a:lumMod val="10000"/>
                  </a:schemeClr>
                </a:solidFill>
              </a:rPr>
              <a:t>Zimmerman, B.J. (2010) 'Becoming a Self-Regulated Learner: An Overview’, Theory into Practice, 41  </a:t>
            </a:r>
          </a:p>
        </p:txBody>
      </p:sp>
    </p:spTree>
    <p:extLst>
      <p:ext uri="{BB962C8B-B14F-4D97-AF65-F5344CB8AC3E}">
        <p14:creationId xmlns:p14="http://schemas.microsoft.com/office/powerpoint/2010/main" val="323485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278E5-F5A3-ED65-BF8C-730A1F4882E7}"/>
              </a:ext>
            </a:extLst>
          </p:cNvPr>
          <p:cNvSpPr>
            <a:spLocks noGrp="1"/>
          </p:cNvSpPr>
          <p:nvPr>
            <p:ph type="title"/>
          </p:nvPr>
        </p:nvSpPr>
        <p:spPr/>
        <p:txBody>
          <a:bodyPr anchor="t"/>
          <a:lstStyle/>
          <a:p>
            <a:pPr>
              <a:lnSpc>
                <a:spcPct val="90000"/>
              </a:lnSpc>
              <a:spcAft>
                <a:spcPts val="600"/>
              </a:spcAft>
            </a:pPr>
            <a:br>
              <a:rPr lang="sq-AL" sz="1400" b="0" dirty="0"/>
            </a:br>
            <a:r>
              <a:rPr lang="sq-AL" sz="1200" b="1" i="1" u="none" strike="noStrike" dirty="0"/>
              <a:t>Dylan William </a:t>
            </a:r>
            <a:br>
              <a:rPr lang="sq-AL" sz="1200" b="1" i="1" u="none" strike="noStrike" dirty="0"/>
            </a:br>
            <a:br>
              <a:rPr lang="sq-AL" sz="1200" b="1" i="1" u="none" strike="noStrike" dirty="0"/>
            </a:br>
            <a:r>
              <a:rPr lang="sq-AL" sz="1100" b="1" i="1" u="none" strike="noStrike" dirty="0">
                <a:solidFill>
                  <a:schemeClr val="bg1">
                    <a:lumMod val="10000"/>
                  </a:schemeClr>
                </a:solidFill>
              </a:rPr>
              <a:t>WWiliam, D (2007) What does research show  the benefits of formative assessment are? NCTM</a:t>
            </a:r>
            <a:br>
              <a:rPr lang="sq-AL" sz="1400" b="1" i="1" u="none" strike="noStrike" dirty="0"/>
            </a:br>
            <a:endParaRPr lang="sq-AL" sz="1400" b="1" i="1" u="none" strike="noStrike" dirty="0"/>
          </a:p>
        </p:txBody>
      </p:sp>
      <p:sp>
        <p:nvSpPr>
          <p:cNvPr id="4" name="Subtitle 3">
            <a:extLst>
              <a:ext uri="{FF2B5EF4-FFF2-40B4-BE49-F238E27FC236}">
                <a16:creationId xmlns:a16="http://schemas.microsoft.com/office/drawing/2014/main" id="{E4DCBB11-51D5-508C-ACE8-4C3F743052A3}"/>
              </a:ext>
            </a:extLst>
          </p:cNvPr>
          <p:cNvSpPr>
            <a:spLocks noGrp="1"/>
          </p:cNvSpPr>
          <p:nvPr>
            <p:ph type="subTitle" idx="1"/>
          </p:nvPr>
        </p:nvSpPr>
        <p:spPr>
          <a:xfrm>
            <a:off x="1178725" y="1470463"/>
            <a:ext cx="7470600" cy="1873800"/>
          </a:xfrm>
        </p:spPr>
        <p:txBody>
          <a:bodyPr/>
          <a:lstStyle/>
          <a:p>
            <a:pPr algn="ctr"/>
            <a:r>
              <a:rPr lang="sq-AL" sz="2400" b="1" i="1" u="none" strike="noStrike" cap="none" dirty="0">
                <a:solidFill>
                  <a:schemeClr val="dk1"/>
                </a:solidFill>
                <a:latin typeface="Avenir Next Heavy" panose="020B0503020202020204" pitchFamily="34" charset="0"/>
                <a:ea typeface="Calibri"/>
                <a:cs typeface="Calibri" panose="020F0502020204030204" pitchFamily="34" charset="0"/>
                <a:sym typeface="Calibri"/>
              </a:rPr>
              <a:t>“Shumë çka nxënësit tonë duhet të dinë </a:t>
            </a:r>
          </a:p>
          <a:p>
            <a:pPr algn="ctr"/>
            <a:r>
              <a:rPr lang="sq-AL" sz="2400" b="1" i="1" u="none" strike="noStrike" cap="none" dirty="0">
                <a:solidFill>
                  <a:schemeClr val="dk1"/>
                </a:solidFill>
                <a:latin typeface="Avenir Next Heavy" panose="020B0503020202020204" pitchFamily="34" charset="0"/>
                <a:ea typeface="Calibri"/>
                <a:cs typeface="Calibri" panose="020F0502020204030204" pitchFamily="34" charset="0"/>
                <a:sym typeface="Calibri"/>
              </a:rPr>
              <a:t>nuk është zbuluar apo shpikur ende. </a:t>
            </a:r>
          </a:p>
          <a:p>
            <a:pPr algn="ctr"/>
            <a:r>
              <a:rPr lang="sq-AL" sz="2400" b="1" i="1" u="none" strike="noStrike" cap="none" dirty="0">
                <a:solidFill>
                  <a:schemeClr val="dk1"/>
                </a:solidFill>
                <a:latin typeface="Avenir Next Heavy" panose="020B0503020202020204" pitchFamily="34" charset="0"/>
                <a:ea typeface="Calibri"/>
                <a:cs typeface="Calibri" panose="020F0502020204030204" pitchFamily="34" charset="0"/>
                <a:sym typeface="Calibri"/>
              </a:rPr>
              <a:t>"Të mësosh si të mësosh"</a:t>
            </a:r>
          </a:p>
          <a:p>
            <a:pPr algn="ctr"/>
            <a:r>
              <a:rPr lang="sq-AL" sz="2400" b="1" i="1" u="none" strike="noStrike" cap="none" dirty="0">
                <a:solidFill>
                  <a:schemeClr val="dk1"/>
                </a:solidFill>
                <a:latin typeface="Avenir Next Heavy" panose="020B0503020202020204" pitchFamily="34" charset="0"/>
                <a:ea typeface="Calibri"/>
                <a:cs typeface="Calibri" panose="020F0502020204030204" pitchFamily="34" charset="0"/>
                <a:sym typeface="Calibri"/>
              </a:rPr>
              <a:t>dikur ishte një shtesë opsionale në arsim;</a:t>
            </a:r>
          </a:p>
          <a:p>
            <a:pPr algn="ctr"/>
            <a:r>
              <a:rPr lang="sq-AL" sz="2400" b="1" i="1" u="none" strike="noStrike" cap="none" dirty="0">
                <a:solidFill>
                  <a:schemeClr val="dk1"/>
                </a:solidFill>
                <a:latin typeface="Avenir Next Heavy" panose="020B0503020202020204" pitchFamily="34" charset="0"/>
                <a:ea typeface="Calibri"/>
                <a:cs typeface="Calibri" panose="020F0502020204030204" pitchFamily="34" charset="0"/>
                <a:sym typeface="Calibri"/>
              </a:rPr>
              <a:t> sot, është një shkathtësi për mbijetesë.”</a:t>
            </a:r>
          </a:p>
          <a:p>
            <a:endParaRPr lang="sq-AL" sz="2800" b="1" i="1" u="none" strike="noStrike" cap="none" dirty="0">
              <a:solidFill>
                <a:schemeClr val="dk1"/>
              </a:solidFill>
              <a:latin typeface="Avenir Next Heavy" panose="020B0503020202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36029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b="1" dirty="0">
                <a:solidFill>
                  <a:schemeClr val="bg1"/>
                </a:solidFill>
              </a:rPr>
              <a:t> Diskutim për punën në çifte</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marR="0" lvl="0" indent="0">
              <a:lnSpc>
                <a:spcPct val="90000"/>
              </a:lnSpc>
              <a:spcAft>
                <a:spcPts val="600"/>
              </a:spcAft>
              <a:buClr>
                <a:schemeClr val="bg1"/>
              </a:buClr>
              <a:buNone/>
            </a:pPr>
            <a:r>
              <a:rPr lang="sq-AL" sz="1400" b="1" dirty="0">
                <a:solidFill>
                  <a:schemeClr val="bg1"/>
                </a:solidFill>
              </a:rPr>
              <a:t>Punoni në çifte dhe diskutoni këto pyetje</a:t>
            </a:r>
          </a:p>
          <a:p>
            <a:pPr marL="0" marR="0" lvl="0" indent="0">
              <a:lnSpc>
                <a:spcPct val="90000"/>
              </a:lnSpc>
              <a:spcAft>
                <a:spcPts val="600"/>
              </a:spcAft>
              <a:buClr>
                <a:schemeClr val="bg1"/>
              </a:buClr>
            </a:pPr>
            <a:endParaRPr lang="sl-SI" altLang="en-US" sz="1400" b="1" dirty="0">
              <a:solidFill>
                <a:schemeClr val="bg1"/>
              </a:solidFill>
            </a:endParaRPr>
          </a:p>
          <a:p>
            <a:pPr marL="457200" marR="0" lvl="0" indent="-457200">
              <a:lnSpc>
                <a:spcPct val="90000"/>
              </a:lnSpc>
              <a:spcAft>
                <a:spcPts val="600"/>
              </a:spcAft>
              <a:buClr>
                <a:schemeClr val="bg1"/>
              </a:buClr>
              <a:buAutoNum type="arabicPeriod"/>
            </a:pPr>
            <a:r>
              <a:rPr lang="sq-AL" sz="1400" b="1" dirty="0">
                <a:solidFill>
                  <a:schemeClr val="bg1"/>
                </a:solidFill>
              </a:rPr>
              <a:t>Si </a:t>
            </a:r>
            <a:r>
              <a:rPr lang="sq-AL" sz="1400" b="1" u="sng" dirty="0">
                <a:solidFill>
                  <a:schemeClr val="bg1"/>
                </a:solidFill>
              </a:rPr>
              <a:t>mësoni</a:t>
            </a:r>
            <a:r>
              <a:rPr lang="sq-AL" sz="1400" b="1" dirty="0">
                <a:solidFill>
                  <a:schemeClr val="bg1"/>
                </a:solidFill>
              </a:rPr>
              <a:t>?</a:t>
            </a:r>
          </a:p>
          <a:p>
            <a:pPr marL="457200" marR="0" lvl="0" indent="-457200">
              <a:lnSpc>
                <a:spcPct val="90000"/>
              </a:lnSpc>
              <a:spcAft>
                <a:spcPts val="600"/>
              </a:spcAft>
              <a:buClr>
                <a:schemeClr val="bg1"/>
              </a:buClr>
              <a:buAutoNum type="arabicPeriod"/>
            </a:pPr>
            <a:r>
              <a:rPr lang="sq-AL" sz="1400" b="1" dirty="0">
                <a:solidFill>
                  <a:schemeClr val="bg1"/>
                </a:solidFill>
              </a:rPr>
              <a:t>Çfarë strategjish </a:t>
            </a:r>
            <a:r>
              <a:rPr lang="sq-AL" sz="1400" b="1" u="sng" dirty="0">
                <a:solidFill>
                  <a:schemeClr val="bg1"/>
                </a:solidFill>
              </a:rPr>
              <a:t>përdorni</a:t>
            </a:r>
            <a:r>
              <a:rPr lang="sq-AL" sz="1400" b="1" dirty="0">
                <a:solidFill>
                  <a:schemeClr val="bg1"/>
                </a:solidFill>
              </a:rPr>
              <a:t> për të mësuar diçka të re?</a:t>
            </a:r>
          </a:p>
          <a:p>
            <a:pPr marL="457200" marR="0" lvl="0" indent="-457200">
              <a:lnSpc>
                <a:spcPct val="90000"/>
              </a:lnSpc>
              <a:spcAft>
                <a:spcPts val="600"/>
              </a:spcAft>
              <a:buClr>
                <a:schemeClr val="bg1"/>
              </a:buClr>
              <a:buAutoNum type="arabicPeriod"/>
            </a:pPr>
            <a:r>
              <a:rPr lang="sq-AL" sz="1400" b="1" dirty="0">
                <a:solidFill>
                  <a:schemeClr val="bg1"/>
                </a:solidFill>
              </a:rPr>
              <a:t>Si i keni zhvilluar këto strategji?</a:t>
            </a:r>
            <a:endParaRPr lang="sq-AL" sz="1400" dirty="0">
              <a:solidFill>
                <a:schemeClr val="bg1"/>
              </a:solidFill>
            </a:endParaRPr>
          </a:p>
          <a:p>
            <a:pPr marL="152400" indent="0">
              <a:buClr>
                <a:schemeClr val="bg1"/>
              </a:buClr>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95761621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616423-BF3F-6BD7-E8CC-BFE8CD5CDECB}"/>
              </a:ext>
            </a:extLst>
          </p:cNvPr>
          <p:cNvSpPr>
            <a:spLocks noGrp="1"/>
          </p:cNvSpPr>
          <p:nvPr>
            <p:ph type="pic" idx="2"/>
          </p:nvPr>
        </p:nvSpPr>
        <p:spPr/>
      </p:sp>
      <p:sp>
        <p:nvSpPr>
          <p:cNvPr id="3" name="Title 2">
            <a:extLst>
              <a:ext uri="{FF2B5EF4-FFF2-40B4-BE49-F238E27FC236}">
                <a16:creationId xmlns:a16="http://schemas.microsoft.com/office/drawing/2014/main" id="{590EE290-19B7-F964-795A-CE3C90502093}"/>
              </a:ext>
            </a:extLst>
          </p:cNvPr>
          <p:cNvSpPr>
            <a:spLocks noGrp="1"/>
          </p:cNvSpPr>
          <p:nvPr>
            <p:ph type="title"/>
          </p:nvPr>
        </p:nvSpPr>
        <p:spPr>
          <a:xfrm>
            <a:off x="713224" y="2115050"/>
            <a:ext cx="4610944" cy="1491300"/>
          </a:xfrm>
        </p:spPr>
        <p:txBody>
          <a:bodyPr/>
          <a:lstStyle/>
          <a:p>
            <a:r>
              <a:rPr lang="en-GB" dirty="0" err="1">
                <a:latin typeface="Avenir Next Heavy" panose="020B0503020202020204" pitchFamily="34" charset="0"/>
              </a:rPr>
              <a:t>Çfarë</a:t>
            </a:r>
            <a:r>
              <a:rPr lang="en-GB" dirty="0">
                <a:latin typeface="Avenir Next Heavy" panose="020B0503020202020204" pitchFamily="34" charset="0"/>
              </a:rPr>
              <a:t> </a:t>
            </a:r>
            <a:r>
              <a:rPr lang="en-GB" dirty="0" err="1">
                <a:latin typeface="Avenir Next Heavy" panose="020B0503020202020204" pitchFamily="34" charset="0"/>
              </a:rPr>
              <a:t>është</a:t>
            </a:r>
            <a:r>
              <a:rPr lang="en-GB" dirty="0">
                <a:latin typeface="Avenir Next Heavy" panose="020B0503020202020204" pitchFamily="34" charset="0"/>
              </a:rPr>
              <a:t> meta-</a:t>
            </a:r>
            <a:r>
              <a:rPr lang="en-GB" dirty="0" err="1">
                <a:latin typeface="Avenir Next Heavy" panose="020B0503020202020204" pitchFamily="34" charset="0"/>
              </a:rPr>
              <a:t>njohja</a:t>
            </a:r>
            <a:r>
              <a:rPr lang="en-GB" dirty="0">
                <a:latin typeface="Avenir Next Heavy" panose="020B0503020202020204" pitchFamily="34" charset="0"/>
              </a:rPr>
              <a:t> </a:t>
            </a:r>
            <a:r>
              <a:rPr lang="en-GB" dirty="0" err="1">
                <a:latin typeface="Avenir Next Heavy" panose="020B0503020202020204" pitchFamily="34" charset="0"/>
              </a:rPr>
              <a:t>dhe</a:t>
            </a:r>
            <a:r>
              <a:rPr lang="en-GB" dirty="0">
                <a:latin typeface="Avenir Next Heavy" panose="020B0503020202020204" pitchFamily="34" charset="0"/>
              </a:rPr>
              <a:t> </a:t>
            </a:r>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nxënit</a:t>
            </a:r>
            <a:r>
              <a:rPr lang="en-GB" dirty="0">
                <a:latin typeface="Avenir Next Heavy" panose="020B0503020202020204" pitchFamily="34" charset="0"/>
              </a:rPr>
              <a:t> e </a:t>
            </a:r>
            <a:r>
              <a:rPr lang="en-GB" dirty="0" err="1">
                <a:latin typeface="Avenir Next Heavy" panose="020B0503020202020204" pitchFamily="34" charset="0"/>
              </a:rPr>
              <a:t>vetërregulluar</a:t>
            </a:r>
            <a:r>
              <a:rPr lang="en-GB" dirty="0">
                <a:latin typeface="Avenir Next Heavy" panose="020B0503020202020204" pitchFamily="34" charset="0"/>
              </a:rPr>
              <a:t>?</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7ACEBF68-0DB7-97D8-7660-D7F0D032C374}"/>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68367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t>Çfarë është meta-njohja dhe të nxënit e vetërregulluar?</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a:buNone/>
            </a:pPr>
            <a:endParaRPr lang="sq-AL" sz="1400" dirty="0">
              <a:solidFill>
                <a:schemeClr val="bg1">
                  <a:lumMod val="10000"/>
                </a:schemeClr>
              </a:solidFill>
            </a:endParaRPr>
          </a:p>
          <a:p>
            <a:pPr marL="0" lvl="0" indent="0">
              <a:buNone/>
            </a:pPr>
            <a:r>
              <a:rPr lang="sq-AL" sz="1400" dirty="0">
                <a:solidFill>
                  <a:schemeClr val="bg1">
                    <a:lumMod val="10000"/>
                  </a:schemeClr>
                </a:solidFill>
              </a:rPr>
              <a:t>Të nxënit e vetërregulluar mund të ndahet në tre komponentë thelbësorë:</a:t>
            </a:r>
          </a:p>
          <a:p>
            <a:pPr marL="0" lvl="0" indent="0">
              <a:buNone/>
            </a:pPr>
            <a:endParaRPr lang="sl-SI" altLang="en-US" sz="1400" dirty="0">
              <a:solidFill>
                <a:schemeClr val="bg1">
                  <a:lumMod val="10000"/>
                </a:schemeClr>
              </a:solidFill>
            </a:endParaRPr>
          </a:p>
          <a:p>
            <a:pPr marL="0" lvl="0" indent="0">
              <a:buNone/>
            </a:pPr>
            <a:endParaRPr lang="sl-SI" altLang="en-US" sz="1400" dirty="0">
              <a:solidFill>
                <a:schemeClr val="bg1">
                  <a:lumMod val="10000"/>
                </a:schemeClr>
              </a:solidFill>
            </a:endParaRPr>
          </a:p>
          <a:p>
            <a:pPr marL="0" lvl="0" indent="0">
              <a:buNone/>
            </a:pPr>
            <a:r>
              <a:rPr lang="sq-AL" sz="1400" b="1" dirty="0">
                <a:solidFill>
                  <a:srgbClr val="518BCB"/>
                </a:solidFill>
              </a:rPr>
              <a:t>Njohja</a:t>
            </a:r>
            <a:r>
              <a:rPr lang="sq-AL" sz="1400" dirty="0">
                <a:solidFill>
                  <a:schemeClr val="bg1">
                    <a:lumMod val="10000"/>
                  </a:schemeClr>
                </a:solidFill>
              </a:rPr>
              <a:t> - proces mendor që përfshinë njohjen, të kuptuarit dhe të nxënit.</a:t>
            </a:r>
          </a:p>
          <a:p>
            <a:pPr marL="0" lvl="0" indent="0">
              <a:spcAft>
                <a:spcPts val="1300"/>
              </a:spcAft>
              <a:buNone/>
            </a:pPr>
            <a:br>
              <a:rPr lang="sq-AL" sz="1400" dirty="0">
                <a:solidFill>
                  <a:schemeClr val="bg1">
                    <a:lumMod val="10000"/>
                  </a:schemeClr>
                </a:solidFill>
              </a:rPr>
            </a:br>
            <a:r>
              <a:rPr lang="sq-AL" sz="1400" b="1" dirty="0">
                <a:solidFill>
                  <a:srgbClr val="518BCB"/>
                </a:solidFill>
              </a:rPr>
              <a:t>Meta-njohja</a:t>
            </a:r>
            <a:r>
              <a:rPr lang="sq-AL" sz="1400" dirty="0">
                <a:solidFill>
                  <a:schemeClr val="bg1">
                    <a:lumMod val="10000"/>
                  </a:schemeClr>
                </a:solidFill>
              </a:rPr>
              <a:t> - shpesh përkufizohet si 'të mësuarit për të mësuar'.</a:t>
            </a:r>
          </a:p>
          <a:p>
            <a:pPr marL="0" lvl="0" indent="0">
              <a:spcAft>
                <a:spcPts val="1300"/>
              </a:spcAft>
              <a:buNone/>
            </a:pPr>
            <a:r>
              <a:rPr lang="sq-AL" sz="1400" b="1" dirty="0">
                <a:solidFill>
                  <a:srgbClr val="518BCB"/>
                </a:solidFill>
              </a:rPr>
              <a:t>Motivimi</a:t>
            </a:r>
            <a:r>
              <a:rPr lang="sq-AL" sz="1400" dirty="0">
                <a:solidFill>
                  <a:schemeClr val="bg1">
                    <a:lumMod val="10000"/>
                  </a:schemeClr>
                </a:solidFill>
              </a:rPr>
              <a:t> - gatishmëria për t’i  angazhuar aftësitë tona meta-njohëse dhe njohëse</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01907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rPr>
              <a:t>Çfarë është një nxënës i vetërregulluar?</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dirty="0">
                <a:solidFill>
                  <a:schemeClr val="bg1">
                    <a:lumMod val="10000"/>
                  </a:schemeClr>
                </a:solidFill>
              </a:rPr>
              <a:t>Një nxënës mund të vendosë lidhur me një strategji që do ta përdorë për të mësuar diçka përmendësh, dhe më pas ta vlerësojë suksesin e kësaj strategjie.</a:t>
            </a:r>
          </a:p>
          <a:p>
            <a:pPr marL="152400" indent="0">
              <a:lnSpc>
                <a:spcPct val="90000"/>
              </a:lnSpc>
              <a:spcAft>
                <a:spcPts val="800"/>
              </a:spcAft>
              <a:buNone/>
            </a:pPr>
            <a:r>
              <a:rPr lang="sq-AL" sz="1400" dirty="0">
                <a:solidFill>
                  <a:schemeClr val="bg1">
                    <a:lumMod val="10000"/>
                  </a:schemeClr>
                </a:solidFill>
              </a:rPr>
              <a:t>Nxënësi mund të reflektojë mbi të nxënit e tij. </a:t>
            </a:r>
          </a:p>
          <a:p>
            <a:pPr marL="152400" indent="0">
              <a:lnSpc>
                <a:spcPct val="90000"/>
              </a:lnSpc>
              <a:spcAft>
                <a:spcPts val="800"/>
              </a:spcAft>
              <a:buNone/>
            </a:pPr>
            <a:r>
              <a:rPr lang="sq-AL" sz="1400" dirty="0">
                <a:solidFill>
                  <a:schemeClr val="bg1">
                    <a:lumMod val="10000"/>
                  </a:schemeClr>
                </a:solidFill>
              </a:rPr>
              <a:t>Nxënësi mund t’i identifikojë se cilat strategji ishin të suksesshme ose të pasuksesshme dhe t’i zbatojë këto njohuri në të ardhmen.</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000" b="1" dirty="0">
                <a:solidFill>
                  <a:schemeClr val="bg1">
                    <a:lumMod val="10000"/>
                  </a:schemeClr>
                </a:solidFill>
              </a:rPr>
              <a:t>Education Endowment Foundation (N.D.)Metacognition and Self Regulation Education Available from: https://educationendowmentfoundation.org.uk/education-evidence/teaching-learning-toolkit/metacognition-and-self-regulation (Accessed on 5 November 2021).</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endParaRPr lang="sq-AL" sz="1400"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66433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rPr>
              <a:t>Pse është i rëndësishëm të nxënit e vetërregulluar?</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400" b="1" dirty="0">
                <a:solidFill>
                  <a:srgbClr val="518BCB"/>
                </a:solidFill>
              </a:rPr>
              <a:t>Dëshmitë nga hulumtimi tregojnë se:</a:t>
            </a:r>
          </a:p>
          <a:p>
            <a:pPr marL="152400" indent="0">
              <a:lnSpc>
                <a:spcPct val="90000"/>
              </a:lnSpc>
              <a:spcAft>
                <a:spcPts val="800"/>
              </a:spcAft>
              <a:buNone/>
            </a:pPr>
            <a:br>
              <a:rPr lang="sq-AL" sz="1400" dirty="0">
                <a:solidFill>
                  <a:schemeClr val="bg1">
                    <a:lumMod val="10000"/>
                  </a:schemeClr>
                </a:solidFill>
              </a:rPr>
            </a:br>
            <a:r>
              <a:rPr lang="sq-AL" sz="1400" dirty="0">
                <a:solidFill>
                  <a:schemeClr val="bg1">
                    <a:lumMod val="10000"/>
                  </a:schemeClr>
                </a:solidFill>
              </a:rPr>
              <a:t>Qasjet meta-njohëse dhe të vetë-rregullimit vazhdimisht kanë nivele të larta të ndikimit në të nxënit.</a:t>
            </a:r>
          </a:p>
          <a:p>
            <a:pPr marL="152400" indent="0">
              <a:lnSpc>
                <a:spcPct val="90000"/>
              </a:lnSpc>
              <a:spcAft>
                <a:spcPts val="800"/>
              </a:spcAft>
              <a:buNone/>
            </a:pPr>
            <a:br>
              <a:rPr lang="sq-AL" sz="1400" dirty="0">
                <a:solidFill>
                  <a:schemeClr val="bg1">
                    <a:lumMod val="10000"/>
                  </a:schemeClr>
                </a:solidFill>
              </a:rPr>
            </a:br>
            <a:r>
              <a:rPr lang="sq-AL" sz="1400" dirty="0">
                <a:solidFill>
                  <a:schemeClr val="bg1">
                    <a:lumMod val="10000"/>
                  </a:schemeClr>
                </a:solidFill>
              </a:rPr>
              <a:t>Nxënësit që i përdorin këto qasje bëjnë shtatë muaj progres shtesë.</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000" b="1" dirty="0">
                <a:solidFill>
                  <a:schemeClr val="bg1">
                    <a:lumMod val="10000"/>
                  </a:schemeClr>
                </a:solidFill>
              </a:rPr>
              <a:t>Education Endowment Foundation (N.D.)Metacognition and Self Regulation Education Available from: https://educationendowmentfoundation.org.uk/education-evidence/teaching-learning-toolkit/metacognition-and-self-regulation (Accessed on 5 November 2021).</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endParaRPr lang="sq-AL" sz="1400"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47438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DF6C9B-BD20-5984-EF4A-EB93CD584E27}"/>
              </a:ext>
            </a:extLst>
          </p:cNvPr>
          <p:cNvSpPr>
            <a:spLocks noGrp="1"/>
          </p:cNvSpPr>
          <p:nvPr>
            <p:ph type="pic" idx="2"/>
          </p:nvPr>
        </p:nvSpPr>
        <p:spPr/>
      </p:sp>
      <p:sp>
        <p:nvSpPr>
          <p:cNvPr id="3" name="Title 2">
            <a:extLst>
              <a:ext uri="{FF2B5EF4-FFF2-40B4-BE49-F238E27FC236}">
                <a16:creationId xmlns:a16="http://schemas.microsoft.com/office/drawing/2014/main" id="{F621484F-7363-807C-E9C5-F39D4AF2659A}"/>
              </a:ext>
            </a:extLst>
          </p:cNvPr>
          <p:cNvSpPr>
            <a:spLocks noGrp="1"/>
          </p:cNvSpPr>
          <p:nvPr>
            <p:ph type="title"/>
          </p:nvPr>
        </p:nvSpPr>
        <p:spPr>
          <a:xfrm>
            <a:off x="713224" y="2115050"/>
            <a:ext cx="4261025" cy="1491300"/>
          </a:xfrm>
        </p:spPr>
        <p:txBody>
          <a:bodyPr/>
          <a:lstStyle/>
          <a:p>
            <a:r>
              <a:rPr lang="en-GB" dirty="0" err="1">
                <a:latin typeface="Avenir Next Heavy" panose="020B0503020202020204" pitchFamily="34" charset="0"/>
              </a:rPr>
              <a:t>Aktivitetet</a:t>
            </a:r>
            <a:r>
              <a:rPr lang="en-GB" dirty="0">
                <a:latin typeface="Avenir Next Heavy" panose="020B0503020202020204" pitchFamily="34" charset="0"/>
              </a:rPr>
              <a:t> e </a:t>
            </a:r>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nxënit</a:t>
            </a:r>
            <a:r>
              <a:rPr lang="en-GB" dirty="0">
                <a:latin typeface="Avenir Next Heavy" panose="020B0503020202020204" pitchFamily="34" charset="0"/>
              </a:rPr>
              <a:t> </a:t>
            </a:r>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vetërregulluar</a:t>
            </a:r>
            <a:br>
              <a:rPr lang="en-GB" dirty="0">
                <a:latin typeface="Avenir Next Heavy" panose="020B0503020202020204" pitchFamily="34" charset="0"/>
              </a:rPr>
            </a:b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580C1163-F2AD-E26D-D8FE-B09473B5A65E}"/>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55429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43"/>
          <p:cNvSpPr txBox="1">
            <a:spLocks noGrp="1"/>
          </p:cNvSpPr>
          <p:nvPr>
            <p:ph type="subTitle" idx="1"/>
          </p:nvPr>
        </p:nvSpPr>
        <p:spPr>
          <a:xfrm>
            <a:off x="746151" y="2264674"/>
            <a:ext cx="6932275"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q-AL" sz="1400" dirty="0">
                <a:solidFill>
                  <a:srgbClr val="8393AE"/>
                </a:solidFill>
                <a:latin typeface="Avenir Light" panose="020B0402020203020204" pitchFamily="34" charset="77"/>
              </a:rPr>
              <a:t>Pjesëmarrësit në punëtori do ta përshkruajnë se si t’i integrojnë strategjitë efektive të të nxënit të vetërregulluar në klasa.</a:t>
            </a:r>
            <a:br>
              <a:rPr lang="sq-AL" sz="1400" dirty="0">
                <a:solidFill>
                  <a:srgbClr val="8393AE"/>
                </a:solidFill>
                <a:latin typeface="Avenir Light" panose="020B0402020203020204" pitchFamily="34" charset="77"/>
              </a:rPr>
            </a:br>
            <a:br>
              <a:rPr lang="sq-AL" sz="1400" dirty="0">
                <a:solidFill>
                  <a:srgbClr val="8393AE"/>
                </a:solidFill>
                <a:latin typeface="Avenir Light" panose="020B0402020203020204" pitchFamily="34" charset="77"/>
              </a:rPr>
            </a:br>
            <a:r>
              <a:rPr lang="sq-AL" sz="1400" dirty="0">
                <a:solidFill>
                  <a:srgbClr val="8393AE"/>
                </a:solidFill>
                <a:latin typeface="Avenir Light" panose="020B0402020203020204" pitchFamily="34" charset="77"/>
              </a:rPr>
              <a:t>Pjesëmarrësit në punëtori do t’i listojnë strategjitë që u mundësojnë nxënësve të bëhen nxënës të vetërregulluar.</a:t>
            </a:r>
            <a:br>
              <a:rPr lang="sq-AL" sz="1400" dirty="0">
                <a:solidFill>
                  <a:srgbClr val="8393AE"/>
                </a:solidFill>
                <a:latin typeface="Avenir Light" panose="020B0402020203020204" pitchFamily="34" charset="77"/>
              </a:rPr>
            </a:br>
            <a:br>
              <a:rPr lang="sq-AL" sz="1400" dirty="0">
                <a:solidFill>
                  <a:srgbClr val="8393AE"/>
                </a:solidFill>
                <a:latin typeface="Avenir Light" panose="020B0402020203020204" pitchFamily="34" charset="77"/>
              </a:rPr>
            </a:br>
            <a:r>
              <a:rPr lang="sq-AL" sz="1400" dirty="0">
                <a:solidFill>
                  <a:srgbClr val="8393AE"/>
                </a:solidFill>
                <a:latin typeface="Avenir Light" panose="020B0402020203020204" pitchFamily="34" charset="77"/>
              </a:rPr>
              <a:t>Pjesëmarrësit në punëtori do të jenë në gjendje të vlerësojnë nëse të nxënit e vetërregulluar është i integruar në praktikën pedagogjike në shkollë.</a:t>
            </a:r>
            <a:endParaRPr dirty="0">
              <a:solidFill>
                <a:srgbClr val="8393AE"/>
              </a:solidFill>
              <a:latin typeface="Avenir Light" panose="020B0402020203020204" pitchFamily="34" charset="77"/>
            </a:endParaRPr>
          </a:p>
        </p:txBody>
      </p:sp>
      <p:sp>
        <p:nvSpPr>
          <p:cNvPr id="369" name="Google Shape;369;p43"/>
          <p:cNvSpPr txBox="1">
            <a:spLocks noGrp="1"/>
          </p:cNvSpPr>
          <p:nvPr>
            <p:ph type="subTitle" idx="3"/>
          </p:nvPr>
        </p:nvSpPr>
        <p:spPr>
          <a:xfrm>
            <a:off x="746152" y="929898"/>
            <a:ext cx="6510054"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solidFill>
                  <a:srgbClr val="8393AE"/>
                </a:solidFill>
                <a:latin typeface="Avenir Light" panose="020B0402020203020204" pitchFamily="34" charset="77"/>
                <a:cs typeface="Calibri" panose="020F0502020204030204" pitchFamily="34" charset="0"/>
              </a:rPr>
              <a:t>Të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kuptohet</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ndikimi</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i</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të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nxënit</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të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vetërregulluar</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në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rezultatet</a:t>
            </a:r>
            <a:r>
              <a:rPr lang="en-GB" dirty="0">
                <a:solidFill>
                  <a:srgbClr val="8393AE"/>
                </a:solidFill>
                <a:latin typeface="Avenir Light" panose="020B0402020203020204" pitchFamily="34" charset="77"/>
                <a:cs typeface="Calibri" panose="020F0502020204030204" pitchFamily="34" charset="0"/>
              </a:rPr>
              <a:t> e </a:t>
            </a:r>
            <a:r>
              <a:rPr lang="en-GB" dirty="0" err="1">
                <a:solidFill>
                  <a:srgbClr val="8393AE"/>
                </a:solidFill>
                <a:latin typeface="Avenir Light" panose="020B0402020203020204" pitchFamily="34" charset="77"/>
                <a:cs typeface="Calibri" panose="020F0502020204030204" pitchFamily="34" charset="0"/>
              </a:rPr>
              <a:t>nxënësve</a:t>
            </a:r>
            <a:r>
              <a:rPr lang="en-GB" dirty="0">
                <a:solidFill>
                  <a:srgbClr val="8393AE"/>
                </a:solidFill>
                <a:latin typeface="Avenir Light" panose="020B0402020203020204" pitchFamily="34" charset="77"/>
                <a:cs typeface="Calibri" panose="020F0502020204030204" pitchFamily="34" charset="0"/>
              </a:rPr>
              <a:t>.</a:t>
            </a:r>
            <a:br>
              <a:rPr lang="en-GB" dirty="0">
                <a:solidFill>
                  <a:srgbClr val="8393AE"/>
                </a:solidFill>
                <a:latin typeface="Avenir Light" panose="020B0402020203020204" pitchFamily="34" charset="77"/>
                <a:cs typeface="Calibri" panose="020F0502020204030204" pitchFamily="34" charset="0"/>
              </a:rPr>
            </a:br>
            <a:r>
              <a:rPr lang="en-GB" dirty="0" err="1">
                <a:solidFill>
                  <a:srgbClr val="8393AE"/>
                </a:solidFill>
                <a:latin typeface="Avenir Light" panose="020B0402020203020204" pitchFamily="34" charset="77"/>
                <a:cs typeface="Calibri" panose="020F0502020204030204" pitchFamily="34" charset="0"/>
              </a:rPr>
              <a:t>Të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kuptohet</a:t>
            </a:r>
            <a:r>
              <a:rPr lang="en-GB" dirty="0">
                <a:solidFill>
                  <a:srgbClr val="8393AE"/>
                </a:solidFill>
                <a:latin typeface="Avenir Light" panose="020B0402020203020204" pitchFamily="34" charset="77"/>
                <a:cs typeface="Calibri" panose="020F0502020204030204" pitchFamily="34" charset="0"/>
              </a:rPr>
              <a:t> se </a:t>
            </a:r>
            <a:r>
              <a:rPr lang="en-GB" dirty="0" err="1">
                <a:solidFill>
                  <a:srgbClr val="8393AE"/>
                </a:solidFill>
                <a:latin typeface="Avenir Light" panose="020B0402020203020204" pitchFamily="34" charset="77"/>
                <a:cs typeface="Calibri" panose="020F0502020204030204" pitchFamily="34" charset="0"/>
              </a:rPr>
              <a:t>si</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nxënësit</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mund</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të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mësohen</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për</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t’u</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bërë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nxënës</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të</a:t>
            </a:r>
            <a:r>
              <a:rPr lang="en-GB" dirty="0">
                <a:solidFill>
                  <a:srgbClr val="8393AE"/>
                </a:solidFill>
                <a:latin typeface="Avenir Light" panose="020B0402020203020204" pitchFamily="34" charset="77"/>
                <a:cs typeface="Calibri" panose="020F0502020204030204" pitchFamily="34" charset="0"/>
              </a:rPr>
              <a:t> </a:t>
            </a:r>
            <a:r>
              <a:rPr lang="en-GB" dirty="0" err="1">
                <a:solidFill>
                  <a:srgbClr val="8393AE"/>
                </a:solidFill>
                <a:latin typeface="Avenir Light" panose="020B0402020203020204" pitchFamily="34" charset="77"/>
                <a:cs typeface="Calibri" panose="020F0502020204030204" pitchFamily="34" charset="0"/>
              </a:rPr>
              <a:t>vetërregulluar</a:t>
            </a:r>
            <a:r>
              <a:rPr lang="en-GB" dirty="0">
                <a:solidFill>
                  <a:srgbClr val="8393AE"/>
                </a:solidFill>
                <a:latin typeface="Avenir Light" panose="020B0402020203020204" pitchFamily="34" charset="77"/>
                <a:cs typeface="Calibri" panose="020F0502020204030204" pitchFamily="34" charset="0"/>
              </a:rPr>
              <a:t>.</a:t>
            </a:r>
            <a:br>
              <a:rPr lang="en-GB" dirty="0">
                <a:solidFill>
                  <a:srgbClr val="8393AE"/>
                </a:solidFill>
                <a:latin typeface="Avenir Light" panose="020B0402020203020204" pitchFamily="34" charset="77"/>
                <a:cs typeface="Calibri" panose="020F0502020204030204" pitchFamily="34" charset="0"/>
              </a:rPr>
            </a:br>
            <a:endParaRPr lang="en-GB" dirty="0">
              <a:solidFill>
                <a:srgbClr val="8393AE"/>
              </a:solidFill>
              <a:latin typeface="Avenir Light" panose="020B0402020203020204" pitchFamily="34" charset="77"/>
              <a:cs typeface="Calibri" panose="020F0502020204030204" pitchFamily="34" charset="0"/>
            </a:endParaRPr>
          </a:p>
        </p:txBody>
      </p:sp>
      <p:sp>
        <p:nvSpPr>
          <p:cNvPr id="370" name="Google Shape;370;p43"/>
          <p:cNvSpPr txBox="1">
            <a:spLocks noGrp="1"/>
          </p:cNvSpPr>
          <p:nvPr>
            <p:ph type="subTitle" idx="4"/>
          </p:nvPr>
        </p:nvSpPr>
        <p:spPr>
          <a:xfrm>
            <a:off x="746152" y="1795098"/>
            <a:ext cx="4686886"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latin typeface="Avenir Black" panose="02000503020000020003" pitchFamily="2" charset="0"/>
                <a:cs typeface="Calibri" panose="020F0502020204030204" pitchFamily="34" charset="0"/>
              </a:rPr>
              <a:t>Kriteret</a:t>
            </a:r>
            <a:r>
              <a:rPr lang="en-GB" dirty="0">
                <a:latin typeface="Avenir Black" panose="02000503020000020003" pitchFamily="2" charset="0"/>
                <a:cs typeface="Calibri" panose="020F0502020204030204" pitchFamily="34" charset="0"/>
              </a:rPr>
              <a:t> e </a:t>
            </a:r>
            <a:r>
              <a:rPr lang="en-GB" dirty="0" err="1">
                <a:latin typeface="Avenir Black" panose="02000503020000020003" pitchFamily="2" charset="0"/>
                <a:cs typeface="Calibri" panose="020F0502020204030204" pitchFamily="34" charset="0"/>
              </a:rPr>
              <a:t>suksesit</a:t>
            </a:r>
            <a:r>
              <a:rPr lang="en-GB" dirty="0">
                <a:latin typeface="Avenir Black" panose="02000503020000020003" pitchFamily="2" charset="0"/>
                <a:cs typeface="Calibri" panose="020F0502020204030204" pitchFamily="34" charset="0"/>
              </a:rPr>
              <a:t> </a:t>
            </a:r>
            <a:r>
              <a:rPr lang="en-GB" dirty="0" err="1">
                <a:latin typeface="Avenir Black" panose="02000503020000020003" pitchFamily="2" charset="0"/>
                <a:cs typeface="Calibri" panose="020F0502020204030204" pitchFamily="34" charset="0"/>
              </a:rPr>
              <a:t>të</a:t>
            </a:r>
            <a:r>
              <a:rPr lang="en-GB" dirty="0">
                <a:latin typeface="Avenir Black" panose="02000503020000020003" pitchFamily="2" charset="0"/>
                <a:cs typeface="Calibri" panose="020F0502020204030204" pitchFamily="34" charset="0"/>
              </a:rPr>
              <a:t> </a:t>
            </a:r>
            <a:r>
              <a:rPr lang="en-GB" dirty="0" err="1">
                <a:latin typeface="Avenir Black" panose="02000503020000020003" pitchFamily="2" charset="0"/>
                <a:cs typeface="Calibri" panose="020F0502020204030204" pitchFamily="34" charset="0"/>
              </a:rPr>
              <a:t>punëtorisë</a:t>
            </a:r>
            <a:r>
              <a:rPr lang="en-GB" dirty="0">
                <a:latin typeface="Avenir Black" panose="02000503020000020003" pitchFamily="2" charset="0"/>
                <a:cs typeface="Calibri" panose="020F0502020204030204" pitchFamily="34" charset="0"/>
              </a:rPr>
              <a:t>:</a:t>
            </a:r>
            <a:endParaRPr dirty="0">
              <a:latin typeface="Avenir Black" panose="02000503020000020003" pitchFamily="2" charset="0"/>
              <a:cs typeface="Calibri" panose="020F0502020204030204" pitchFamily="34" charset="0"/>
            </a:endParaRPr>
          </a:p>
        </p:txBody>
      </p:sp>
      <p:sp>
        <p:nvSpPr>
          <p:cNvPr id="371" name="Google Shape;371;p43"/>
          <p:cNvSpPr txBox="1">
            <a:spLocks noGrp="1"/>
          </p:cNvSpPr>
          <p:nvPr>
            <p:ph type="subTitle" idx="5"/>
          </p:nvPr>
        </p:nvSpPr>
        <p:spPr>
          <a:xfrm>
            <a:off x="746151" y="564549"/>
            <a:ext cx="4686887" cy="469200"/>
          </a:xfrm>
          <a:prstGeom prst="rect">
            <a:avLst/>
          </a:prstGeom>
        </p:spPr>
        <p:txBody>
          <a:bodyPr spcFirstLastPara="1" wrap="square" lIns="91425" tIns="91425" rIns="91425" bIns="91425" anchor="b" anchorCtr="0">
            <a:noAutofit/>
          </a:bodyPr>
          <a:lstStyle/>
          <a:p>
            <a:pPr marL="0" indent="0"/>
            <a:r>
              <a:rPr lang="en-GB" dirty="0" err="1">
                <a:latin typeface="Avenir Black" panose="02000503020000020003" pitchFamily="2" charset="0"/>
                <a:cs typeface="Calibri" panose="020F0502020204030204" pitchFamily="34" charset="0"/>
              </a:rPr>
              <a:t>Objektivi</a:t>
            </a:r>
            <a:r>
              <a:rPr lang="en-GB" dirty="0">
                <a:latin typeface="Avenir Black" panose="02000503020000020003" pitchFamily="2" charset="0"/>
                <a:cs typeface="Calibri" panose="020F0502020204030204" pitchFamily="34" charset="0"/>
              </a:rPr>
              <a:t> </a:t>
            </a:r>
            <a:r>
              <a:rPr lang="en-GB" dirty="0" err="1">
                <a:latin typeface="Avenir Black" panose="02000503020000020003" pitchFamily="2" charset="0"/>
                <a:cs typeface="Calibri" panose="020F0502020204030204" pitchFamily="34" charset="0"/>
              </a:rPr>
              <a:t>i</a:t>
            </a:r>
            <a:r>
              <a:rPr lang="en-GB" dirty="0">
                <a:latin typeface="Avenir Black" panose="02000503020000020003" pitchFamily="2" charset="0"/>
                <a:cs typeface="Calibri" panose="020F0502020204030204" pitchFamily="34" charset="0"/>
              </a:rPr>
              <a:t> </a:t>
            </a:r>
            <a:r>
              <a:rPr lang="en-GB" dirty="0" err="1">
                <a:latin typeface="Avenir Black" panose="02000503020000020003" pitchFamily="2" charset="0"/>
                <a:cs typeface="Calibri" panose="020F0502020204030204" pitchFamily="34" charset="0"/>
              </a:rPr>
              <a:t>të</a:t>
            </a:r>
            <a:r>
              <a:rPr lang="en-GB" dirty="0">
                <a:latin typeface="Avenir Black" panose="02000503020000020003" pitchFamily="2" charset="0"/>
                <a:cs typeface="Calibri" panose="020F0502020204030204" pitchFamily="34" charset="0"/>
              </a:rPr>
              <a:t> </a:t>
            </a:r>
            <a:r>
              <a:rPr lang="en-GB" dirty="0" err="1">
                <a:latin typeface="Avenir Black" panose="02000503020000020003" pitchFamily="2" charset="0"/>
                <a:cs typeface="Calibri" panose="020F0502020204030204" pitchFamily="34" charset="0"/>
              </a:rPr>
              <a:t>nxënit</a:t>
            </a:r>
            <a:r>
              <a:rPr lang="en-GB" dirty="0">
                <a:latin typeface="Avenir Black" panose="02000503020000020003" pitchFamily="2" charset="0"/>
                <a:cs typeface="Calibri" panose="020F0502020204030204" pitchFamily="34" charset="0"/>
              </a:rPr>
              <a:t> </a:t>
            </a:r>
            <a:r>
              <a:rPr lang="en-GB" dirty="0" err="1">
                <a:latin typeface="Avenir Black" panose="02000503020000020003" pitchFamily="2" charset="0"/>
                <a:cs typeface="Calibri" panose="020F0502020204030204" pitchFamily="34" charset="0"/>
              </a:rPr>
              <a:t>i</a:t>
            </a:r>
            <a:r>
              <a:rPr lang="en-GB" dirty="0">
                <a:latin typeface="Avenir Black" panose="02000503020000020003" pitchFamily="2" charset="0"/>
                <a:cs typeface="Calibri" panose="020F0502020204030204" pitchFamily="34" charset="0"/>
              </a:rPr>
              <a:t> </a:t>
            </a:r>
            <a:r>
              <a:rPr lang="en-GB" dirty="0" err="1">
                <a:latin typeface="Avenir Black" panose="02000503020000020003" pitchFamily="2" charset="0"/>
                <a:cs typeface="Calibri" panose="020F0502020204030204" pitchFamily="34" charset="0"/>
              </a:rPr>
              <a:t>punëtorisë</a:t>
            </a:r>
            <a:r>
              <a:rPr lang="en-GB" dirty="0">
                <a:latin typeface="Avenir Black" panose="02000503020000020003" pitchFamily="2" charset="0"/>
                <a:cs typeface="Calibri" panose="020F0502020204030204" pitchFamily="34" charset="0"/>
              </a:rPr>
              <a:t>:</a:t>
            </a:r>
          </a:p>
        </p:txBody>
      </p:sp>
      <p:sp>
        <p:nvSpPr>
          <p:cNvPr id="373" name="Google Shape;373;p43"/>
          <p:cNvSpPr/>
          <p:nvPr/>
        </p:nvSpPr>
        <p:spPr>
          <a:xfrm rot="-5400000" flipH="1">
            <a:off x="7652275" y="305875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sz="3200" b="1" dirty="0"/>
              <a:t>Aktivitetet e të nxënit të vetërregulluar</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endParaRPr lang="sq-AL" sz="1400" b="1" dirty="0">
              <a:solidFill>
                <a:schemeClr val="bg1">
                  <a:lumMod val="10000"/>
                </a:schemeClr>
              </a:solidFill>
            </a:endParaRPr>
          </a:p>
          <a:p>
            <a:pPr marL="0" marR="0" lvl="0" indent="0">
              <a:lnSpc>
                <a:spcPct val="90000"/>
              </a:lnSpc>
              <a:buNone/>
            </a:pPr>
            <a:r>
              <a:rPr lang="sq-AL" sz="1400" b="1" dirty="0">
                <a:solidFill>
                  <a:srgbClr val="518BCB"/>
                </a:solidFill>
              </a:rPr>
              <a:t>Mendo - Puno në çifte - Ndaj</a:t>
            </a:r>
          </a:p>
          <a:p>
            <a:pPr marL="0" marR="0" lvl="0" indent="0">
              <a:lnSpc>
                <a:spcPct val="90000"/>
              </a:lnSpc>
              <a:buNone/>
            </a:pPr>
            <a:endParaRPr lang="sl-SI" altLang="en-US" sz="1400" dirty="0">
              <a:solidFill>
                <a:schemeClr val="bg1">
                  <a:lumMod val="10000"/>
                </a:schemeClr>
              </a:solidFill>
            </a:endParaRPr>
          </a:p>
          <a:p>
            <a:pPr marL="0" marR="0" lvl="0" indent="0">
              <a:lnSpc>
                <a:spcPct val="90000"/>
              </a:lnSpc>
              <a:buNone/>
            </a:pPr>
            <a:endParaRPr lang="sl-SI" altLang="en-US" sz="1400" dirty="0">
              <a:solidFill>
                <a:schemeClr val="bg1">
                  <a:lumMod val="10000"/>
                </a:schemeClr>
              </a:solidFill>
            </a:endParaRPr>
          </a:p>
          <a:p>
            <a:pPr marL="0" marR="0" lvl="0" indent="0">
              <a:lnSpc>
                <a:spcPct val="90000"/>
              </a:lnSpc>
              <a:buNone/>
            </a:pPr>
            <a:r>
              <a:rPr lang="sq-AL" sz="1400" dirty="0">
                <a:solidFill>
                  <a:schemeClr val="bg1">
                    <a:lumMod val="10000"/>
                  </a:schemeClr>
                </a:solidFill>
              </a:rPr>
              <a:t>Ky aktivitet i shkurtër mundëson një pushim gjatë prezantimit të përmbajtjes në mënyrë që nxënësit të mund t'i përgjigjen në pyetjen që e bënë mësimdhënësi. </a:t>
            </a:r>
          </a:p>
          <a:p>
            <a:pPr marL="0" marR="0" lvl="0" indent="0">
              <a:lnSpc>
                <a:spcPct val="90000"/>
              </a:lnSpc>
              <a:buNone/>
            </a:pPr>
            <a:endParaRPr lang="sl-SI" altLang="en-US" sz="1400" dirty="0">
              <a:solidFill>
                <a:schemeClr val="bg1">
                  <a:lumMod val="10000"/>
                </a:schemeClr>
              </a:solidFill>
            </a:endParaRPr>
          </a:p>
          <a:p>
            <a:pPr marL="0" marR="0" lvl="0" indent="0">
              <a:lnSpc>
                <a:spcPct val="90000"/>
              </a:lnSpc>
              <a:buNone/>
            </a:pPr>
            <a:r>
              <a:rPr lang="sq-AL" sz="1400" dirty="0">
                <a:solidFill>
                  <a:schemeClr val="bg1">
                    <a:lumMod val="10000"/>
                  </a:schemeClr>
                </a:solidFill>
              </a:rPr>
              <a:t> Fillimisht, nxënësit reflektojnë mbi pyetjen në mënyrë të pavarur. </a:t>
            </a:r>
          </a:p>
          <a:p>
            <a:pPr marL="0" marR="0" lvl="0" indent="0">
              <a:lnSpc>
                <a:spcPct val="90000"/>
              </a:lnSpc>
              <a:buNone/>
            </a:pPr>
            <a:endParaRPr lang="sl-SI" altLang="en-US" sz="1400" dirty="0">
              <a:solidFill>
                <a:schemeClr val="bg1">
                  <a:lumMod val="10000"/>
                </a:schemeClr>
              </a:solidFill>
            </a:endParaRPr>
          </a:p>
          <a:p>
            <a:pPr marL="0" marR="0" lvl="0" indent="0">
              <a:lnSpc>
                <a:spcPct val="90000"/>
              </a:lnSpc>
              <a:buNone/>
            </a:pPr>
            <a:r>
              <a:rPr lang="sq-AL" sz="1400" dirty="0">
                <a:solidFill>
                  <a:schemeClr val="bg1">
                    <a:lumMod val="10000"/>
                  </a:schemeClr>
                </a:solidFill>
              </a:rPr>
              <a:t>Pastaj, ata i diskutojnë përgjigjet e tyre me partnerin. </a:t>
            </a:r>
          </a:p>
          <a:p>
            <a:pPr marL="0" marR="0" lvl="0" indent="0">
              <a:lnSpc>
                <a:spcPct val="90000"/>
              </a:lnSpc>
              <a:buNone/>
            </a:pPr>
            <a:endParaRPr lang="sl-SI" altLang="en-US" sz="1400" dirty="0">
              <a:solidFill>
                <a:schemeClr val="bg1">
                  <a:lumMod val="10000"/>
                </a:schemeClr>
              </a:solidFill>
            </a:endParaRPr>
          </a:p>
          <a:p>
            <a:pPr marL="0" marR="0" lvl="0" indent="0">
              <a:lnSpc>
                <a:spcPct val="90000"/>
              </a:lnSpc>
              <a:buNone/>
            </a:pPr>
            <a:endParaRPr lang="sl-SI" altLang="en-US" sz="1400" dirty="0">
              <a:solidFill>
                <a:schemeClr val="bg1">
                  <a:lumMod val="10000"/>
                </a:schemeClr>
              </a:solidFill>
            </a:endParaRPr>
          </a:p>
          <a:p>
            <a:pPr marL="0" marR="0" lvl="0" indent="0">
              <a:lnSpc>
                <a:spcPct val="90000"/>
              </a:lnSpc>
              <a:buNone/>
            </a:pPr>
            <a:r>
              <a:rPr lang="sq-AL" sz="1400" dirty="0">
                <a:solidFill>
                  <a:schemeClr val="bg1">
                    <a:lumMod val="10000"/>
                  </a:schemeClr>
                </a:solidFill>
              </a:rPr>
              <a:t>Në fund, grupe të nxënësve i ndajnë mendimet e tyre me tërë klasën.</a:t>
            </a:r>
          </a:p>
          <a:p>
            <a:pPr marL="152400" indent="0">
              <a:lnSpc>
                <a:spcPct val="90000"/>
              </a:lnSpc>
              <a:spcAft>
                <a:spcPts val="800"/>
              </a:spcAft>
              <a:buNone/>
            </a:pPr>
            <a:endParaRPr lang="sq-AL" sz="1400" b="1"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51820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sz="3200" b="1" dirty="0"/>
              <a:t>Aktivitetet e të nxënit të vetërregulluar</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endParaRPr lang="sq-AL" sz="1400" b="1" dirty="0">
              <a:solidFill>
                <a:srgbClr val="8393AE"/>
              </a:solidFill>
            </a:endParaRPr>
          </a:p>
          <a:p>
            <a:pPr marL="0" marR="0" lvl="0" indent="0">
              <a:lnSpc>
                <a:spcPct val="90000"/>
              </a:lnSpc>
              <a:buNone/>
            </a:pPr>
            <a:r>
              <a:rPr lang="sq-AL" sz="1400" b="1" dirty="0">
                <a:solidFill>
                  <a:srgbClr val="518BCB"/>
                </a:solidFill>
              </a:rPr>
              <a:t>Leximi i Reflektimeve</a:t>
            </a:r>
          </a:p>
          <a:p>
            <a:pPr marL="0" marR="0" lvl="0" indent="0">
              <a:lnSpc>
                <a:spcPct val="90000"/>
              </a:lnSpc>
              <a:buNone/>
            </a:pPr>
            <a:endParaRPr lang="sq-AL" sz="1400" b="1" dirty="0">
              <a:solidFill>
                <a:srgbClr val="8393AE"/>
              </a:solidFill>
            </a:endParaRPr>
          </a:p>
          <a:p>
            <a:pPr marL="0" marR="0" lvl="0" indent="0">
              <a:lnSpc>
                <a:spcPct val="90000"/>
              </a:lnSpc>
              <a:buNone/>
            </a:pPr>
            <a:r>
              <a:rPr lang="sq-AL" sz="1400" dirty="0">
                <a:solidFill>
                  <a:schemeClr val="bg1">
                    <a:lumMod val="10000"/>
                  </a:schemeClr>
                </a:solidFill>
              </a:rPr>
              <a:t>Nxënësit shpesh mund të "bëjnë" leximin pa nxjerrë ndonjë kuptim nga të lexuarit. Reflektimi mbi leximin është një strategji e leximit aktiv, ku nxënësit nxiten të pauzojnë pas çdo kapitulli ose pjese të leximit dhe t'u përgjigjen disa pyetjeve të thjeshta:</a:t>
            </a:r>
          </a:p>
          <a:p>
            <a:pPr marL="0" marR="0" lvl="0" indent="0">
              <a:lnSpc>
                <a:spcPct val="90000"/>
              </a:lnSpc>
              <a:buNone/>
            </a:pPr>
            <a:endParaRPr lang="sq-AL" sz="1400" dirty="0">
              <a:solidFill>
                <a:schemeClr val="bg1">
                  <a:lumMod val="10000"/>
                </a:schemeClr>
              </a:solidFill>
            </a:endParaRPr>
          </a:p>
          <a:p>
            <a:pPr marL="285750" indent="-285750">
              <a:lnSpc>
                <a:spcPct val="90000"/>
              </a:lnSpc>
            </a:pPr>
            <a:r>
              <a:rPr lang="sq-AL" sz="1400" dirty="0">
                <a:solidFill>
                  <a:schemeClr val="bg1">
                    <a:lumMod val="10000"/>
                  </a:schemeClr>
                </a:solidFill>
              </a:rPr>
              <a:t>Cila është tema kryesore?</a:t>
            </a:r>
          </a:p>
          <a:p>
            <a:pPr marL="285750" indent="-285750">
              <a:lnSpc>
                <a:spcPct val="90000"/>
              </a:lnSpc>
            </a:pPr>
            <a:r>
              <a:rPr lang="sq-AL" sz="1400" dirty="0">
                <a:solidFill>
                  <a:schemeClr val="bg1">
                    <a:lumMod val="10000"/>
                  </a:schemeClr>
                </a:solidFill>
              </a:rPr>
              <a:t>Çfarë ju duk e habitshme?</a:t>
            </a:r>
          </a:p>
          <a:p>
            <a:pPr marL="285750" indent="-285750">
              <a:lnSpc>
                <a:spcPct val="90000"/>
              </a:lnSpc>
            </a:pPr>
            <a:r>
              <a:rPr lang="sq-AL" sz="1400" dirty="0">
                <a:solidFill>
                  <a:schemeClr val="bg1">
                    <a:lumMod val="10000"/>
                  </a:schemeClr>
                </a:solidFill>
              </a:rPr>
              <a:t>Çfarë ju duk konfuze?</a:t>
            </a:r>
          </a:p>
          <a:p>
            <a:pPr marL="285750" indent="-285750">
              <a:lnSpc>
                <a:spcPct val="90000"/>
              </a:lnSpc>
            </a:pPr>
            <a:endParaRPr lang="sq-AL" sz="1400" dirty="0">
              <a:solidFill>
                <a:schemeClr val="bg1">
                  <a:lumMod val="10000"/>
                </a:schemeClr>
              </a:solidFill>
            </a:endParaRPr>
          </a:p>
          <a:p>
            <a:pPr marL="0" marR="0" lvl="0" indent="0">
              <a:lnSpc>
                <a:spcPct val="90000"/>
              </a:lnSpc>
              <a:buNone/>
            </a:pPr>
            <a:r>
              <a:rPr lang="sq-AL" sz="1400" dirty="0">
                <a:solidFill>
                  <a:schemeClr val="bg1">
                    <a:lumMod val="10000"/>
                  </a:schemeClr>
                </a:solidFill>
              </a:rPr>
              <a:t>Reflektimi mbi leximin mund t'i ndihmojë nxënësit me vetë-monitorim dhe të menduarit reflektues.</a:t>
            </a:r>
          </a:p>
          <a:p>
            <a:pPr marL="152400" indent="0">
              <a:lnSpc>
                <a:spcPct val="90000"/>
              </a:lnSpc>
              <a:spcAft>
                <a:spcPts val="800"/>
              </a:spcAft>
              <a:buNone/>
            </a:pPr>
            <a:endParaRPr lang="sq-AL" sz="1400" b="1" dirty="0">
              <a:solidFill>
                <a:srgbClr val="8393AE"/>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1695868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sz="3200" b="1" dirty="0"/>
              <a:t>Aktivitetet e të nxënit të vetërregulluar</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endParaRPr lang="sq-AL" sz="1400" b="1" dirty="0">
              <a:solidFill>
                <a:srgbClr val="8393AE"/>
              </a:solidFill>
            </a:endParaRPr>
          </a:p>
          <a:p>
            <a:pPr marL="0" marR="0" lvl="0" indent="0">
              <a:lnSpc>
                <a:spcPct val="90000"/>
              </a:lnSpc>
              <a:buNone/>
            </a:pPr>
            <a:r>
              <a:rPr lang="sq-AL" sz="1400" b="1" dirty="0">
                <a:solidFill>
                  <a:srgbClr val="518BCB"/>
                </a:solidFill>
              </a:rPr>
              <a:t>Mbështjellësit e provimit (exam wrapper)</a:t>
            </a:r>
          </a:p>
          <a:p>
            <a:pPr marL="0" marR="0" lvl="0" indent="0">
              <a:lnSpc>
                <a:spcPct val="90000"/>
              </a:lnSpc>
              <a:buNone/>
            </a:pPr>
            <a:endParaRPr lang="sq-AL" sz="1400" dirty="0">
              <a:solidFill>
                <a:schemeClr val="bg1">
                  <a:lumMod val="10000"/>
                </a:schemeClr>
              </a:solidFill>
            </a:endParaRPr>
          </a:p>
          <a:p>
            <a:pPr marL="0" marR="0" lvl="0" indent="0">
              <a:lnSpc>
                <a:spcPct val="90000"/>
              </a:lnSpc>
              <a:buNone/>
            </a:pPr>
            <a:r>
              <a:rPr lang="sq-AL" sz="1400" dirty="0">
                <a:solidFill>
                  <a:schemeClr val="bg1">
                    <a:lumMod val="10000"/>
                  </a:schemeClr>
                </a:solidFill>
              </a:rPr>
              <a:t>Exam wrapper mund t'i ndihmojnë nxënësit të shohin përtej notave të tyre dhe të reflektojnë mbi përgatitjen dhe performancën e tyre në provim. </a:t>
            </a:r>
          </a:p>
          <a:p>
            <a:pPr marL="342900" marR="0" lvl="0" indent="-342900">
              <a:lnSpc>
                <a:spcPct val="90000"/>
              </a:lnSpc>
              <a:buFont typeface="+mj-lt"/>
              <a:buAutoNum type="arabicPeriod"/>
            </a:pPr>
            <a:endParaRPr lang="sq-AL" sz="1400" dirty="0">
              <a:solidFill>
                <a:schemeClr val="bg1">
                  <a:lumMod val="10000"/>
                </a:schemeClr>
              </a:solidFill>
            </a:endParaRPr>
          </a:p>
          <a:p>
            <a:pPr marL="342900" marR="0" lvl="0" indent="-342900">
              <a:lnSpc>
                <a:spcPct val="90000"/>
              </a:lnSpc>
              <a:buFont typeface="+mj-lt"/>
              <a:buAutoNum type="arabicPeriod"/>
            </a:pPr>
            <a:r>
              <a:rPr lang="sq-AL" sz="1400" dirty="0">
                <a:solidFill>
                  <a:schemeClr val="bg1">
                    <a:lumMod val="10000"/>
                  </a:schemeClr>
                </a:solidFill>
              </a:rPr>
              <a:t>Secili nxënës e plotëson një fletë pune konfidenciale para dhe menjëherë pasi ta shohë provimin e tij të vlerësuar.</a:t>
            </a:r>
          </a:p>
          <a:p>
            <a:pPr marL="342900" marR="0" lvl="0" indent="-342900">
              <a:lnSpc>
                <a:spcPct val="90000"/>
              </a:lnSpc>
              <a:buFont typeface="+mj-lt"/>
              <a:buAutoNum type="arabicPeriod"/>
            </a:pPr>
            <a:endParaRPr lang="sq-AL" sz="1400" dirty="0">
              <a:solidFill>
                <a:schemeClr val="bg1">
                  <a:lumMod val="10000"/>
                </a:schemeClr>
              </a:solidFill>
            </a:endParaRPr>
          </a:p>
          <a:p>
            <a:pPr marL="342900" marR="0" lvl="0" indent="-342900">
              <a:lnSpc>
                <a:spcPct val="90000"/>
              </a:lnSpc>
              <a:buFont typeface="+mj-lt"/>
              <a:buAutoNum type="arabicPeriod"/>
            </a:pPr>
            <a:r>
              <a:rPr lang="sq-AL" sz="1400" dirty="0">
                <a:solidFill>
                  <a:schemeClr val="bg1">
                    <a:lumMod val="10000"/>
                  </a:schemeClr>
                </a:solidFill>
              </a:rPr>
              <a:t>Fleta e punës i nxit ata që t’i marrin për bazë strategjitë që i kanë përdorur për t'u përgatitur për testin dhe të reflektojnë mbi efektivitetin. </a:t>
            </a:r>
          </a:p>
          <a:p>
            <a:pPr marL="342900" marR="0" lvl="0" indent="-342900">
              <a:lnSpc>
                <a:spcPct val="90000"/>
              </a:lnSpc>
              <a:buFont typeface="+mj-lt"/>
              <a:buAutoNum type="arabicPeriod"/>
            </a:pPr>
            <a:endParaRPr lang="sq-AL" sz="1400" dirty="0">
              <a:solidFill>
                <a:schemeClr val="bg1">
                  <a:lumMod val="10000"/>
                </a:schemeClr>
              </a:solidFill>
            </a:endParaRPr>
          </a:p>
          <a:p>
            <a:pPr marL="342900" marR="0" lvl="0" indent="-342900">
              <a:lnSpc>
                <a:spcPct val="90000"/>
              </a:lnSpc>
              <a:buFont typeface="+mj-lt"/>
              <a:buAutoNum type="arabicPeriod"/>
            </a:pPr>
            <a:r>
              <a:rPr lang="sq-AL" sz="1400" dirty="0">
                <a:solidFill>
                  <a:schemeClr val="bg1">
                    <a:lumMod val="10000"/>
                  </a:schemeClr>
                </a:solidFill>
              </a:rPr>
              <a:t>Nga nxënësit, po ashtu, kërkohet që t’i kërkojnë modelet në gabimet e tyre. </a:t>
            </a:r>
          </a:p>
          <a:p>
            <a:pPr marL="342900" marR="0" lvl="0" indent="-342900">
              <a:lnSpc>
                <a:spcPct val="90000"/>
              </a:lnSpc>
              <a:buFont typeface="+mj-lt"/>
              <a:buAutoNum type="arabicPeriod"/>
            </a:pPr>
            <a:endParaRPr lang="sq-AL" sz="1400" dirty="0">
              <a:solidFill>
                <a:schemeClr val="bg1">
                  <a:lumMod val="10000"/>
                </a:schemeClr>
              </a:solidFill>
            </a:endParaRPr>
          </a:p>
          <a:p>
            <a:pPr marL="342900" marR="0" lvl="0" indent="-342900">
              <a:lnSpc>
                <a:spcPct val="90000"/>
              </a:lnSpc>
              <a:buFont typeface="+mj-lt"/>
              <a:buAutoNum type="arabicPeriod"/>
            </a:pPr>
            <a:r>
              <a:rPr lang="sq-AL" sz="1400" dirty="0">
                <a:solidFill>
                  <a:schemeClr val="bg1">
                    <a:lumMod val="10000"/>
                  </a:schemeClr>
                </a:solidFill>
              </a:rPr>
              <a:t>Në fund, fletët e punës kërkojnë nga nxënësit që ta përshkruajnë se si do të përgatiten për provimin e ardhshëm.</a:t>
            </a:r>
            <a:br>
              <a:rPr lang="sq-AL" sz="1400" b="1" dirty="0">
                <a:solidFill>
                  <a:srgbClr val="8393AE"/>
                </a:solidFill>
              </a:rPr>
            </a:br>
            <a:endParaRPr lang="sq-AL" sz="1400" b="1" dirty="0">
              <a:solidFill>
                <a:srgbClr val="8393AE"/>
              </a:solidFill>
            </a:endParaRPr>
          </a:p>
          <a:p>
            <a:pPr marL="152400" indent="0">
              <a:lnSpc>
                <a:spcPct val="90000"/>
              </a:lnSpc>
              <a:spcAft>
                <a:spcPts val="800"/>
              </a:spcAft>
              <a:buNone/>
            </a:pPr>
            <a:endParaRPr lang="sq-AL" sz="1400" b="1" dirty="0">
              <a:solidFill>
                <a:srgbClr val="8393AE"/>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313694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sz="3200" b="1" dirty="0"/>
              <a:t>Aktivitetet e të nxënit të vetërregulluar</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endParaRPr lang="sq-AL" sz="1400" b="1" dirty="0">
              <a:solidFill>
                <a:srgbClr val="8393AE"/>
              </a:solidFill>
            </a:endParaRPr>
          </a:p>
          <a:p>
            <a:pPr marL="0" lvl="0" indent="0">
              <a:buNone/>
            </a:pPr>
            <a:r>
              <a:rPr lang="sq-AL" sz="1400" b="1" dirty="0">
                <a:solidFill>
                  <a:srgbClr val="518BCB"/>
                </a:solidFill>
              </a:rPr>
              <a:t>Reflektimi dhe pyetjet</a:t>
            </a:r>
          </a:p>
          <a:p>
            <a:pPr marL="0" lvl="0" indent="0">
              <a:buNone/>
            </a:pPr>
            <a:endParaRPr lang="sq-AL" sz="1400" dirty="0">
              <a:solidFill>
                <a:srgbClr val="8393AE"/>
              </a:solidFill>
            </a:endParaRPr>
          </a:p>
          <a:p>
            <a:pPr marL="0" lvl="0" indent="0">
              <a:buNone/>
            </a:pPr>
            <a:r>
              <a:rPr lang="sq-AL" sz="1400" dirty="0">
                <a:solidFill>
                  <a:schemeClr val="bg1">
                    <a:lumMod val="10000"/>
                  </a:schemeClr>
                </a:solidFill>
              </a:rPr>
              <a:t>Kërkoni nga nxënësit të reflektojnë mbi të nxënit e tyre dhe t’i shkruajnë reflektimet e tyre si pyetje.</a:t>
            </a:r>
          </a:p>
          <a:p>
            <a:pPr marL="0" lvl="0" indent="0">
              <a:buNone/>
            </a:pPr>
            <a:endParaRPr lang="sq-AL" altLang="en-US" sz="1400" dirty="0">
              <a:solidFill>
                <a:schemeClr val="bg1">
                  <a:lumMod val="10000"/>
                </a:schemeClr>
              </a:solidFill>
            </a:endParaRPr>
          </a:p>
          <a:p>
            <a:pPr marL="0" lvl="0" indent="0">
              <a:buNone/>
            </a:pPr>
            <a:r>
              <a:rPr lang="sq-AL" sz="1400" dirty="0">
                <a:solidFill>
                  <a:schemeClr val="bg1">
                    <a:lumMod val="10000"/>
                  </a:schemeClr>
                </a:solidFill>
              </a:rPr>
              <a:t>Pyetjet që ndërlidhen me atë që kanë mësuar</a:t>
            </a:r>
          </a:p>
          <a:p>
            <a:pPr marL="0" lvl="0" indent="0">
              <a:buNone/>
            </a:pPr>
            <a:endParaRPr lang="sq-AL" altLang="en-US" sz="1400" dirty="0">
              <a:solidFill>
                <a:schemeClr val="bg1">
                  <a:lumMod val="10000"/>
                </a:schemeClr>
              </a:solidFill>
            </a:endParaRPr>
          </a:p>
          <a:p>
            <a:pPr marL="0" lvl="0" indent="0">
              <a:buNone/>
            </a:pPr>
            <a:r>
              <a:rPr lang="sq-AL" sz="1400" dirty="0">
                <a:solidFill>
                  <a:schemeClr val="bg1">
                    <a:lumMod val="10000"/>
                  </a:schemeClr>
                </a:solidFill>
              </a:rPr>
              <a:t>Pyetje që ndërlidhen me çfarë duan të mësojnë më shumë.</a:t>
            </a:r>
          </a:p>
          <a:p>
            <a:pPr marL="0" lvl="0" indent="0">
              <a:buNone/>
            </a:pPr>
            <a:endParaRPr lang="sq-AL" altLang="en-US" sz="1400" dirty="0">
              <a:solidFill>
                <a:schemeClr val="bg1">
                  <a:lumMod val="10000"/>
                </a:schemeClr>
              </a:solidFill>
            </a:endParaRPr>
          </a:p>
          <a:p>
            <a:pPr marL="0" lvl="0" indent="0">
              <a:buNone/>
            </a:pPr>
            <a:r>
              <a:rPr lang="sq-AL" sz="1400" dirty="0">
                <a:solidFill>
                  <a:schemeClr val="bg1">
                    <a:lumMod val="10000"/>
                  </a:schemeClr>
                </a:solidFill>
              </a:rPr>
              <a:t>Këto pyetje mund të shkruhen në mini tabela të bardha ose të vendosen në pusulla letre dhe të ndahen me tërë klasën ose vetëm me mësimdhënësin.</a:t>
            </a:r>
            <a:br>
              <a:rPr lang="sq-AL" sz="1400" dirty="0">
                <a:solidFill>
                  <a:srgbClr val="8393AE"/>
                </a:solidFill>
              </a:rPr>
            </a:br>
            <a:endParaRPr lang="sq-AL" sz="1400" dirty="0">
              <a:solidFill>
                <a:srgbClr val="8393AE"/>
              </a:solidFill>
            </a:endParaRPr>
          </a:p>
          <a:p>
            <a:pPr marL="152400" indent="0">
              <a:lnSpc>
                <a:spcPct val="90000"/>
              </a:lnSpc>
              <a:spcAft>
                <a:spcPts val="800"/>
              </a:spcAft>
              <a:buNone/>
            </a:pPr>
            <a:endParaRPr lang="sq-AL" sz="1400" b="1" dirty="0">
              <a:solidFill>
                <a:srgbClr val="8393AE"/>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115608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sz="3200" b="1" dirty="0"/>
              <a:t>Aktivitetet e të nxënit të vetërregulluar</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endParaRPr lang="sq-AL" sz="1400" b="1" dirty="0">
              <a:solidFill>
                <a:srgbClr val="8393AE"/>
              </a:solidFill>
            </a:endParaRPr>
          </a:p>
          <a:p>
            <a:pPr marL="0" marR="0" lvl="0" indent="0">
              <a:lnSpc>
                <a:spcPct val="80000"/>
              </a:lnSpc>
              <a:spcAft>
                <a:spcPts val="800"/>
              </a:spcAft>
              <a:buNone/>
            </a:pPr>
            <a:r>
              <a:rPr lang="sq-AL" sz="1400" b="1" dirty="0">
                <a:solidFill>
                  <a:srgbClr val="518BCB"/>
                </a:solidFill>
              </a:rPr>
              <a:t>Para-vlerësimi i përmbajtjes</a:t>
            </a:r>
          </a:p>
          <a:p>
            <a:pPr marL="0" marR="0" lvl="0" indent="0">
              <a:lnSpc>
                <a:spcPct val="80000"/>
              </a:lnSpc>
              <a:spcAft>
                <a:spcPts val="800"/>
              </a:spcAft>
              <a:buNone/>
            </a:pPr>
            <a:endParaRPr lang="sl-SI" altLang="en-US" sz="1400" dirty="0">
              <a:solidFill>
                <a:schemeClr val="bg1">
                  <a:lumMod val="10000"/>
                </a:schemeClr>
              </a:solidFill>
            </a:endParaRPr>
          </a:p>
          <a:p>
            <a:pPr marL="0" marR="0" lvl="0" indent="0">
              <a:lnSpc>
                <a:spcPct val="80000"/>
              </a:lnSpc>
              <a:spcAft>
                <a:spcPts val="800"/>
              </a:spcAft>
              <a:buNone/>
            </a:pPr>
            <a:r>
              <a:rPr lang="sq-AL" sz="1400" dirty="0">
                <a:solidFill>
                  <a:schemeClr val="bg1">
                    <a:lumMod val="10000"/>
                  </a:schemeClr>
                </a:solidFill>
              </a:rPr>
              <a:t>Nxënësit u përgjigjen pyetjeve në mini-dërrasat e bardha ose në copëza letre para se mësimdhënësi t’i shpërndajë përmbajtjet.</a:t>
            </a:r>
          </a:p>
          <a:p>
            <a:pPr marL="0" marR="0" lvl="0" indent="0">
              <a:lnSpc>
                <a:spcPct val="80000"/>
              </a:lnSpc>
              <a:spcAft>
                <a:spcPts val="800"/>
              </a:spcAft>
              <a:buNone/>
            </a:pPr>
            <a:endParaRPr lang="sl-SI" altLang="en-US" sz="1400" dirty="0">
              <a:solidFill>
                <a:schemeClr val="bg1">
                  <a:lumMod val="10000"/>
                </a:schemeClr>
              </a:solidFill>
            </a:endParaRPr>
          </a:p>
          <a:p>
            <a:pPr marL="0" marR="0" lvl="0" indent="0">
              <a:lnSpc>
                <a:spcPct val="80000"/>
              </a:lnSpc>
              <a:spcAft>
                <a:spcPts val="800"/>
              </a:spcAft>
              <a:buNone/>
            </a:pPr>
            <a:r>
              <a:rPr lang="sq-AL" sz="1400" dirty="0">
                <a:solidFill>
                  <a:schemeClr val="bg1">
                    <a:lumMod val="10000"/>
                  </a:schemeClr>
                </a:solidFill>
              </a:rPr>
              <a:t>Nxënësit krijojnë harta mendore të asaj që dinë për një temë dhe e krijojnë një hartë tjetër mendore në fund të temës për ta krahasuar atë që kanë mësuar.</a:t>
            </a:r>
          </a:p>
          <a:p>
            <a:pPr marL="152400" indent="0">
              <a:lnSpc>
                <a:spcPct val="90000"/>
              </a:lnSpc>
              <a:spcAft>
                <a:spcPts val="800"/>
              </a:spcAft>
              <a:buNone/>
            </a:pPr>
            <a:endParaRPr lang="sq-AL" sz="1400" b="1" dirty="0">
              <a:solidFill>
                <a:srgbClr val="8393AE"/>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172183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sz="3200" b="1" dirty="0"/>
              <a:t>Aktivitetet e të nxënit të vetërregulluar</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endParaRPr lang="sq-AL" sz="1400" b="1" dirty="0">
              <a:solidFill>
                <a:srgbClr val="8393AE"/>
              </a:solidFill>
            </a:endParaRPr>
          </a:p>
          <a:p>
            <a:pPr marL="0" marR="0" lvl="0" indent="0">
              <a:buNone/>
            </a:pPr>
            <a:r>
              <a:rPr lang="sq-AL" sz="1400" b="1" dirty="0">
                <a:solidFill>
                  <a:srgbClr val="518BCB"/>
                </a:solidFill>
              </a:rPr>
              <a:t>Vetë-vlerësimi i aftësive të të nxën it të vetërregulluar.</a:t>
            </a:r>
          </a:p>
          <a:p>
            <a:pPr marL="0" marR="0" lvl="0" indent="0">
              <a:buNone/>
            </a:pPr>
            <a:endParaRPr lang="sl-SI" altLang="en-US" sz="1400" dirty="0">
              <a:solidFill>
                <a:srgbClr val="8393AE"/>
              </a:solidFill>
            </a:endParaRPr>
          </a:p>
          <a:p>
            <a:pPr marL="0" marR="0" lvl="0" indent="0">
              <a:buNone/>
            </a:pPr>
            <a:r>
              <a:rPr lang="sq-AL" sz="1400" dirty="0">
                <a:solidFill>
                  <a:schemeClr val="bg1">
                    <a:lumMod val="10000"/>
                  </a:schemeClr>
                </a:solidFill>
              </a:rPr>
              <a:t>Nxënësve duhet t’u jepen pyetësorët për atë se si mësojnë dhe diskutojnë për atë se si mësojnë. </a:t>
            </a:r>
          </a:p>
          <a:p>
            <a:pPr marL="0" marR="0" lvl="0" indent="0">
              <a:buNone/>
            </a:pPr>
            <a:endParaRPr lang="sl-SI" altLang="en-US" sz="1400" dirty="0">
              <a:solidFill>
                <a:schemeClr val="bg1">
                  <a:lumMod val="10000"/>
                </a:schemeClr>
              </a:solidFill>
            </a:endParaRPr>
          </a:p>
          <a:p>
            <a:pPr marL="0" marR="0" lvl="0" indent="0">
              <a:buNone/>
            </a:pPr>
            <a:r>
              <a:rPr lang="sq-AL" sz="1400" dirty="0">
                <a:solidFill>
                  <a:schemeClr val="bg1">
                    <a:lumMod val="10000"/>
                  </a:schemeClr>
                </a:solidFill>
              </a:rPr>
              <a:t>Mësimdhënësve, po ashtu, duhet t'u jepen pyetësorët për të vlerësuar nëse nxënësit e tyre janë nxënës të vetërregulluar.</a:t>
            </a: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274614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idx="4294967295"/>
          </p:nvPr>
        </p:nvSpPr>
        <p:spPr>
          <a:xfrm rot="16200000">
            <a:off x="-1650138" y="2330157"/>
            <a:ext cx="4540250" cy="571500"/>
          </a:xfrm>
        </p:spPr>
        <p:txBody>
          <a:bodyPr/>
          <a:lstStyle/>
          <a:p>
            <a:pPr marL="0" marR="0" lvl="0" indent="0">
              <a:lnSpc>
                <a:spcPct val="90000"/>
              </a:lnSpc>
              <a:spcAft>
                <a:spcPts val="600"/>
              </a:spcAft>
            </a:pPr>
            <a:r>
              <a:rPr lang="sq-AL" dirty="0">
                <a:solidFill>
                  <a:srgbClr val="518BCB"/>
                </a:solidFill>
              </a:rPr>
              <a:t>Pyetësori i nxënësve</a:t>
            </a:r>
          </a:p>
        </p:txBody>
      </p:sp>
      <p:graphicFrame>
        <p:nvGraphicFramePr>
          <p:cNvPr id="3" name="Table 3">
            <a:extLst>
              <a:ext uri="{FF2B5EF4-FFF2-40B4-BE49-F238E27FC236}">
                <a16:creationId xmlns:a16="http://schemas.microsoft.com/office/drawing/2014/main" id="{5B031707-DC34-8F04-CA3C-3F4BFA9ADB31}"/>
              </a:ext>
            </a:extLst>
          </p:cNvPr>
          <p:cNvGraphicFramePr>
            <a:graphicFrameLocks noGrp="1"/>
          </p:cNvGraphicFramePr>
          <p:nvPr>
            <p:extLst>
              <p:ext uri="{D42A27DB-BD31-4B8C-83A1-F6EECF244321}">
                <p14:modId xmlns:p14="http://schemas.microsoft.com/office/powerpoint/2010/main" val="1075235212"/>
              </p:ext>
            </p:extLst>
          </p:nvPr>
        </p:nvGraphicFramePr>
        <p:xfrm>
          <a:off x="1204686" y="445025"/>
          <a:ext cx="7319327" cy="4341764"/>
        </p:xfrm>
        <a:graphic>
          <a:graphicData uri="http://schemas.openxmlformats.org/drawingml/2006/table">
            <a:tbl>
              <a:tblPr firstRow="1" bandRow="1">
                <a:tableStyleId>{5125D04F-9EB8-46EC-B540-F5C6E4D42CA6}</a:tableStyleId>
              </a:tblPr>
              <a:tblGrid>
                <a:gridCol w="341632">
                  <a:extLst>
                    <a:ext uri="{9D8B030D-6E8A-4147-A177-3AD203B41FA5}">
                      <a16:colId xmlns:a16="http://schemas.microsoft.com/office/drawing/2014/main" val="4198217848"/>
                    </a:ext>
                  </a:extLst>
                </a:gridCol>
                <a:gridCol w="6977695">
                  <a:extLst>
                    <a:ext uri="{9D8B030D-6E8A-4147-A177-3AD203B41FA5}">
                      <a16:colId xmlns:a16="http://schemas.microsoft.com/office/drawing/2014/main" val="176566627"/>
                    </a:ext>
                  </a:extLst>
                </a:gridCol>
              </a:tblGrid>
              <a:tr h="200849">
                <a:tc gridSpan="2">
                  <a:txBody>
                    <a:bodyPr/>
                    <a:lstStyle/>
                    <a:p>
                      <a:r>
                        <a:rPr lang="en-GB" sz="700" b="1" i="0" dirty="0" err="1">
                          <a:effectLst/>
                          <a:latin typeface="Avenir Light" panose="020B0402020203020204" pitchFamily="34" charset="77"/>
                        </a:rPr>
                        <a:t>Pyetesori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nxenesve</a:t>
                      </a:r>
                      <a:r>
                        <a:rPr lang="en-GB" sz="700" b="1" i="0" dirty="0">
                          <a:effectLst/>
                          <a:latin typeface="Avenir Light" panose="020B0402020203020204" pitchFamily="34" charset="77"/>
                        </a:rPr>
                        <a:t> per </a:t>
                      </a:r>
                      <a:r>
                        <a:rPr lang="en-GB" sz="700" b="1" i="0" dirty="0" err="1">
                          <a:effectLst/>
                          <a:latin typeface="Avenir Light" panose="020B0402020203020204" pitchFamily="34" charset="77"/>
                        </a:rPr>
                        <a:t>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nxenit</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vete-rregulluar</a:t>
                      </a:r>
                      <a:endParaRPr lang="en-GB" sz="700" b="1" i="0" dirty="0">
                        <a:effectLst/>
                        <a:latin typeface="Avenir Light" panose="020B0402020203020204" pitchFamily="34" charset="77"/>
                      </a:endParaRPr>
                    </a:p>
                  </a:txBody>
                  <a:tcPr marL="47625" marR="47625" marT="9525" marB="9525">
                    <a:solidFill>
                      <a:srgbClr val="DEE6F7"/>
                    </a:solidFill>
                  </a:tcPr>
                </a:tc>
                <a:tc hMerge="1">
                  <a:txBody>
                    <a:bodyPr/>
                    <a:lstStyle/>
                    <a:p>
                      <a:r>
                        <a:rPr lang="en-XK" sz="900" b="0"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3240227654"/>
                  </a:ext>
                </a:extLst>
              </a:tr>
              <a:tr h="200849">
                <a:tc gridSpan="2">
                  <a:txBody>
                    <a:bodyPr/>
                    <a:lstStyle/>
                    <a:p>
                      <a:r>
                        <a:rPr lang="en-GB" sz="700" b="0" i="0" dirty="0">
                          <a:effectLst/>
                          <a:latin typeface="Avenir Light" panose="020B0402020203020204" pitchFamily="34" charset="77"/>
                        </a:rPr>
                        <a:t>Ju </a:t>
                      </a:r>
                      <a:r>
                        <a:rPr lang="en-GB" sz="700" b="0" i="0" dirty="0" err="1">
                          <a:effectLst/>
                          <a:latin typeface="Avenir Light" panose="020B0402020203020204" pitchFamily="34" charset="77"/>
                        </a:rPr>
                        <a:t>lutem</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rrethoni</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pergjigjen</a:t>
                      </a:r>
                      <a:r>
                        <a:rPr lang="en-GB" sz="700" b="0" i="0" dirty="0">
                          <a:effectLst/>
                          <a:latin typeface="Avenir Light" panose="020B0402020203020204" pitchFamily="34" charset="77"/>
                        </a:rPr>
                        <a:t> me </a:t>
                      </a:r>
                      <a:r>
                        <a:rPr lang="en-GB" sz="700" b="0" i="0" dirty="0" err="1">
                          <a:effectLst/>
                          <a:latin typeface="Avenir Light" panose="020B0402020203020204" pitchFamily="34" charset="77"/>
                        </a:rPr>
                        <a:t>te</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pershtatshme</a:t>
                      </a:r>
                      <a:endParaRPr lang="en-GB" sz="700" b="0" i="0" dirty="0">
                        <a:effectLst/>
                        <a:latin typeface="Avenir Light" panose="020B0402020203020204" pitchFamily="34" charset="77"/>
                      </a:endParaRPr>
                    </a:p>
                  </a:txBody>
                  <a:tcPr marL="47625" marR="47625" marT="9525" marB="9525"/>
                </a:tc>
                <a:tc hMerge="1">
                  <a:txBody>
                    <a:bodyPr/>
                    <a:lstStyle/>
                    <a:p>
                      <a:r>
                        <a:rPr lang="en-XK" sz="900" b="0"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2510658030"/>
                  </a:ext>
                </a:extLst>
              </a:tr>
              <a:tr h="200849">
                <a:tc gridSpan="2">
                  <a:txBody>
                    <a:bodyPr/>
                    <a:lstStyle/>
                    <a:p>
                      <a:r>
                        <a:rPr lang="en-GB" sz="700" b="0" i="0" dirty="0">
                          <a:effectLst/>
                          <a:latin typeface="Avenir Light" panose="020B0402020203020204" pitchFamily="34" charset="77"/>
                        </a:rPr>
                        <a:t>Ne </a:t>
                      </a:r>
                      <a:r>
                        <a:rPr lang="en-GB" sz="700" b="0" i="0" dirty="0" err="1">
                          <a:effectLst/>
                          <a:latin typeface="Avenir Light" panose="020B0402020203020204" pitchFamily="34" charset="77"/>
                        </a:rPr>
                        <a:t>klasen</a:t>
                      </a:r>
                      <a:r>
                        <a:rPr lang="en-GB" sz="700" b="0" i="0" dirty="0">
                          <a:effectLst/>
                          <a:latin typeface="Avenir Light" panose="020B0402020203020204" pitchFamily="34" charset="77"/>
                        </a:rPr>
                        <a:t> time:</a:t>
                      </a:r>
                    </a:p>
                  </a:txBody>
                  <a:tcPr marL="47625" marR="47625" marT="9525" marB="9525"/>
                </a:tc>
                <a:tc hMerge="1">
                  <a:txBody>
                    <a:bodyPr/>
                    <a:lstStyle/>
                    <a:p>
                      <a:r>
                        <a:rPr lang="en-XK" sz="900" b="0"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4084293964"/>
                  </a:ext>
                </a:extLst>
              </a:tr>
              <a:tr h="200849">
                <a:tc gridSpan="2">
                  <a:txBody>
                    <a:bodyPr/>
                    <a:lstStyle/>
                    <a:p>
                      <a:endParaRPr lang="en-XK" sz="700" b="0" i="0" dirty="0">
                        <a:effectLst/>
                        <a:latin typeface="Avenir Light" panose="020B0402020203020204" pitchFamily="34" charset="77"/>
                      </a:endParaRPr>
                    </a:p>
                  </a:txBody>
                  <a:tcPr marL="47625" marR="47625" marT="9525" marB="9525"/>
                </a:tc>
                <a:tc hMerge="1">
                  <a:txBody>
                    <a:bodyPr/>
                    <a:lstStyle/>
                    <a:p>
                      <a:r>
                        <a:rPr lang="en-XK" sz="900" b="0"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1555705250"/>
                  </a:ext>
                </a:extLst>
              </a:tr>
              <a:tr h="142242">
                <a:tc>
                  <a:txBody>
                    <a:bodyPr/>
                    <a:lstStyle/>
                    <a:p>
                      <a:r>
                        <a:rPr lang="en-XK" sz="700" b="1" i="0">
                          <a:effectLst/>
                          <a:latin typeface="Avenir Light" panose="020B0402020203020204" pitchFamily="34" charset="77"/>
                        </a:rPr>
                        <a:t>1. 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percaktoj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qellimet</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mia</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rendis</a:t>
                      </a:r>
                      <a:r>
                        <a:rPr lang="en-GB" sz="700" b="1" i="0" dirty="0">
                          <a:effectLst/>
                          <a:latin typeface="Avenir Light" panose="020B0402020203020204" pitchFamily="34" charset="77"/>
                        </a:rPr>
                        <a:t> ate </a:t>
                      </a:r>
                      <a:r>
                        <a:rPr lang="en-GB" sz="700" b="1" i="0" dirty="0" err="1">
                          <a:effectLst/>
                          <a:latin typeface="Avenir Light" panose="020B0402020203020204" pitchFamily="34" charset="77"/>
                        </a:rPr>
                        <a:t>qe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dua</a:t>
                      </a:r>
                      <a:r>
                        <a:rPr lang="en-GB" sz="700" b="1" i="0" dirty="0">
                          <a:effectLst/>
                          <a:latin typeface="Avenir Light" panose="020B0402020203020204" pitchFamily="34" charset="77"/>
                        </a:rPr>
                        <a:t> ta </a:t>
                      </a:r>
                      <a:r>
                        <a:rPr lang="en-GB" sz="700" b="1" i="0" dirty="0" err="1">
                          <a:effectLst/>
                          <a:latin typeface="Avenir Light" panose="020B0402020203020204" pitchFamily="34" charset="77"/>
                        </a:rPr>
                        <a:t>arrij</a:t>
                      </a:r>
                      <a:r>
                        <a:rPr lang="en-GB" sz="700" b="1" i="0" dirty="0">
                          <a:effectLst/>
                          <a:latin typeface="Avenir Light" panose="020B0402020203020204" pitchFamily="34" charset="77"/>
                        </a:rPr>
                        <a:t>)</a:t>
                      </a:r>
                    </a:p>
                  </a:txBody>
                  <a:tcPr marL="47625" marR="47625" marT="9525" marB="9525"/>
                </a:tc>
                <a:extLst>
                  <a:ext uri="{0D108BD9-81ED-4DB2-BD59-A6C34878D82A}">
                    <a16:rowId xmlns:a16="http://schemas.microsoft.com/office/drawing/2014/main" val="3811505308"/>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4017456548"/>
                  </a:ext>
                </a:extLst>
              </a:tr>
              <a:tr h="142242">
                <a:tc>
                  <a:txBody>
                    <a:bodyPr/>
                    <a:lstStyle/>
                    <a:p>
                      <a:r>
                        <a:rPr lang="en-XK" sz="700" b="1" i="0">
                          <a:effectLst/>
                          <a:latin typeface="Avenir Light" panose="020B0402020203020204" pitchFamily="34" charset="77"/>
                        </a:rPr>
                        <a:t>2. 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identifikoj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strategjite</a:t>
                      </a:r>
                      <a:r>
                        <a:rPr lang="en-GB" sz="700" b="1" i="0" dirty="0">
                          <a:effectLst/>
                          <a:latin typeface="Avenir Light" panose="020B0402020203020204" pitchFamily="34" charset="77"/>
                        </a:rPr>
                        <a:t> per </a:t>
                      </a:r>
                      <a:r>
                        <a:rPr lang="en-GB" sz="700" b="1" i="0" dirty="0" err="1">
                          <a:effectLst/>
                          <a:latin typeface="Avenir Light" panose="020B0402020203020204" pitchFamily="34" charset="77"/>
                        </a:rPr>
                        <a:t>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arritur</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qellimet</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mia</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2277133732"/>
                  </a:ext>
                </a:extLst>
              </a:tr>
              <a:tr h="200849">
                <a:tc>
                  <a:txBody>
                    <a:bodyPr/>
                    <a:lstStyle/>
                    <a:p>
                      <a:br>
                        <a:rPr lang="en-XK" sz="700" b="0" i="0">
                          <a:effectLst/>
                          <a:latin typeface="Avenir Light" panose="020B0402020203020204" pitchFamily="34" charset="77"/>
                        </a:rPr>
                      </a:br>
                      <a:endParaRPr lang="en-XK" sz="700" b="0" i="0">
                        <a:effectLst/>
                        <a:latin typeface="Avenir Light" panose="020B0402020203020204" pitchFamily="34" charset="77"/>
                      </a:endParaRP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2080901169"/>
                  </a:ext>
                </a:extLst>
              </a:tr>
              <a:tr h="142242">
                <a:tc>
                  <a:txBody>
                    <a:bodyPr/>
                    <a:lstStyle/>
                    <a:p>
                      <a:r>
                        <a:rPr lang="en-XK" sz="700" b="1" i="0">
                          <a:effectLst/>
                          <a:latin typeface="Avenir Light" panose="020B0402020203020204" pitchFamily="34" charset="77"/>
                        </a:rPr>
                        <a:t>3. 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rishikoj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qellimet</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mia</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kur</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eshte</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nevojshme</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1624942003"/>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1431369649"/>
                  </a:ext>
                </a:extLst>
              </a:tr>
              <a:tr h="142242">
                <a:tc>
                  <a:txBody>
                    <a:bodyPr/>
                    <a:lstStyle/>
                    <a:p>
                      <a:r>
                        <a:rPr lang="en-XK" sz="700" b="1" i="0">
                          <a:effectLst/>
                          <a:latin typeface="Avenir Light" panose="020B0402020203020204" pitchFamily="34" charset="77"/>
                        </a:rPr>
                        <a:t>4. </a:t>
                      </a:r>
                    </a:p>
                  </a:txBody>
                  <a:tcPr marL="47625" marR="47625" marT="9525" marB="9525"/>
                </a:tc>
                <a:tc>
                  <a:txBody>
                    <a:bodyPr/>
                    <a:lstStyle/>
                    <a:p>
                      <a:r>
                        <a:rPr lang="en-GB" sz="700" b="1" i="0" dirty="0">
                          <a:effectLst/>
                          <a:latin typeface="Avenir Light" panose="020B0402020203020204" pitchFamily="34" charset="77"/>
                        </a:rPr>
                        <a:t>Une jam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motivuar</a:t>
                      </a:r>
                      <a:r>
                        <a:rPr lang="en-GB" sz="700" b="1" i="0" dirty="0">
                          <a:effectLst/>
                          <a:latin typeface="Avenir Light" panose="020B0402020203020204" pitchFamily="34" charset="77"/>
                        </a:rPr>
                        <a:t> per </a:t>
                      </a:r>
                      <a:r>
                        <a:rPr lang="en-GB" sz="700" b="1" i="0" dirty="0" err="1">
                          <a:effectLst/>
                          <a:latin typeface="Avenir Light" panose="020B0402020203020204" pitchFamily="34" charset="77"/>
                        </a:rPr>
                        <a:t>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mesuar</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958840220"/>
                  </a:ext>
                </a:extLst>
              </a:tr>
              <a:tr h="14224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4075221457"/>
                  </a:ext>
                </a:extLst>
              </a:tr>
              <a:tr h="142242">
                <a:tc>
                  <a:txBody>
                    <a:bodyPr/>
                    <a:lstStyle/>
                    <a:p>
                      <a:r>
                        <a:rPr lang="en-XK" sz="700" b="1" i="0">
                          <a:effectLst/>
                          <a:latin typeface="Avenir Light" panose="020B0402020203020204" pitchFamily="34" charset="77"/>
                        </a:rPr>
                        <a:t>5. </a:t>
                      </a:r>
                    </a:p>
                  </a:txBody>
                  <a:tcPr marL="47625" marR="47625" marT="9525" marB="9525"/>
                </a:tc>
                <a:tc>
                  <a:txBody>
                    <a:bodyPr/>
                    <a:lstStyle/>
                    <a:p>
                      <a:r>
                        <a:rPr lang="en-GB" sz="700" b="1" i="0" dirty="0">
                          <a:effectLst/>
                          <a:latin typeface="Avenir Light" panose="020B0402020203020204" pitchFamily="34" charset="77"/>
                        </a:rPr>
                        <a:t>Une e </a:t>
                      </a:r>
                      <a:r>
                        <a:rPr lang="en-GB" sz="700" b="1" i="0" dirty="0" err="1">
                          <a:effectLst/>
                          <a:latin typeface="Avenir Light" panose="020B0402020203020204" pitchFamily="34" charset="77"/>
                        </a:rPr>
                        <a:t>shpjegoj</a:t>
                      </a:r>
                      <a:r>
                        <a:rPr lang="en-GB" sz="700" b="1" i="0" dirty="0">
                          <a:effectLst/>
                          <a:latin typeface="Avenir Light" panose="020B0402020203020204" pitchFamily="34" charset="77"/>
                        </a:rPr>
                        <a:t> ate </a:t>
                      </a:r>
                      <a:r>
                        <a:rPr lang="en-GB" sz="700" b="1" i="0" dirty="0" err="1">
                          <a:effectLst/>
                          <a:latin typeface="Avenir Light" panose="020B0402020203020204" pitchFamily="34" charset="77"/>
                        </a:rPr>
                        <a:t>qe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duhet</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mesoj</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989247251"/>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2424773630"/>
                  </a:ext>
                </a:extLst>
              </a:tr>
              <a:tr h="142242">
                <a:tc>
                  <a:txBody>
                    <a:bodyPr/>
                    <a:lstStyle/>
                    <a:p>
                      <a:r>
                        <a:rPr lang="en-XK" sz="700" b="1" i="0">
                          <a:effectLst/>
                          <a:latin typeface="Avenir Light" panose="020B0402020203020204" pitchFamily="34" charset="77"/>
                        </a:rPr>
                        <a:t>6. </a:t>
                      </a:r>
                    </a:p>
                  </a:txBody>
                  <a:tcPr marL="47625" marR="47625" marT="9525" marB="9525"/>
                </a:tc>
                <a:tc>
                  <a:txBody>
                    <a:bodyPr/>
                    <a:lstStyle/>
                    <a:p>
                      <a:r>
                        <a:rPr lang="en-GB" sz="700" b="1" i="0" dirty="0">
                          <a:effectLst/>
                          <a:latin typeface="Avenir Light" panose="020B0402020203020204" pitchFamily="34" charset="77"/>
                        </a:rPr>
                        <a:t>Une e </a:t>
                      </a:r>
                      <a:r>
                        <a:rPr lang="en-GB" sz="700" b="1" i="0" dirty="0" err="1">
                          <a:effectLst/>
                          <a:latin typeface="Avenir Light" panose="020B0402020203020204" pitchFamily="34" charset="77"/>
                        </a:rPr>
                        <a:t>shpjetoj</a:t>
                      </a:r>
                      <a:r>
                        <a:rPr lang="en-GB" sz="700" b="1" i="0" dirty="0">
                          <a:effectLst/>
                          <a:latin typeface="Avenir Light" panose="020B0402020203020204" pitchFamily="34" charset="77"/>
                        </a:rPr>
                        <a:t> se </a:t>
                      </a:r>
                      <a:r>
                        <a:rPr lang="en-GB" sz="700" b="1" i="0" dirty="0" err="1">
                          <a:effectLst/>
                          <a:latin typeface="Avenir Light" panose="020B0402020203020204" pitchFamily="34" charset="77"/>
                        </a:rPr>
                        <a:t>cfare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bej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kur</a:t>
                      </a:r>
                      <a:r>
                        <a:rPr lang="en-GB" sz="700" b="1" i="0" dirty="0">
                          <a:effectLst/>
                          <a:latin typeface="Avenir Light" panose="020B0402020203020204" pitchFamily="34" charset="77"/>
                        </a:rPr>
                        <a:t> me </a:t>
                      </a:r>
                      <a:r>
                        <a:rPr lang="en-GB" sz="700" b="1" i="0" dirty="0" err="1">
                          <a:effectLst/>
                          <a:latin typeface="Avenir Light" panose="020B0402020203020204" pitchFamily="34" charset="77"/>
                        </a:rPr>
                        <a:t>duhet</a:t>
                      </a:r>
                      <a:r>
                        <a:rPr lang="en-GB" sz="700" b="1" i="0" dirty="0">
                          <a:effectLst/>
                          <a:latin typeface="Avenir Light" panose="020B0402020203020204" pitchFamily="34" charset="77"/>
                        </a:rPr>
                        <a:t> ta </a:t>
                      </a:r>
                      <a:r>
                        <a:rPr lang="en-GB" sz="700" b="1" i="0" dirty="0" err="1">
                          <a:effectLst/>
                          <a:latin typeface="Avenir Light" panose="020B0402020203020204" pitchFamily="34" charset="77"/>
                        </a:rPr>
                        <a:t>marr</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nje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detyre</a:t>
                      </a:r>
                      <a:endParaRPr lang="en-GB" sz="700" b="1" i="0" dirty="0">
                        <a:effectLst/>
                        <a:latin typeface="Avenir Light" panose="020B0402020203020204" pitchFamily="34" charset="77"/>
                      </a:endParaRPr>
                    </a:p>
                  </a:txBody>
                  <a:tcPr marL="47625" marR="47625" marT="9525" marB="9525"/>
                </a:tc>
                <a:extLst>
                  <a:ext uri="{0D108BD9-81ED-4DB2-BD59-A6C34878D82A}">
                    <a16:rowId xmlns:a16="http://schemas.microsoft.com/office/drawing/2014/main" val="1023482334"/>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1676912617"/>
                  </a:ext>
                </a:extLst>
              </a:tr>
              <a:tr h="142242">
                <a:tc>
                  <a:txBody>
                    <a:bodyPr/>
                    <a:lstStyle/>
                    <a:p>
                      <a:r>
                        <a:rPr lang="en-XK" sz="700" b="1" i="0">
                          <a:effectLst/>
                          <a:latin typeface="Avenir Light" panose="020B0402020203020204" pitchFamily="34" charset="77"/>
                        </a:rPr>
                        <a:t>7. 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listoj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strategjite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qe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perdori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kur</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punoj</a:t>
                      </a:r>
                      <a:r>
                        <a:rPr lang="en-GB" sz="700" b="1" i="0" dirty="0">
                          <a:effectLst/>
                          <a:latin typeface="Avenir Light" panose="020B0402020203020204" pitchFamily="34" charset="77"/>
                        </a:rPr>
                        <a:t> ne </a:t>
                      </a:r>
                      <a:r>
                        <a:rPr lang="en-GB" sz="700" b="1" i="0" dirty="0" err="1">
                          <a:effectLst/>
                          <a:latin typeface="Avenir Light" panose="020B0402020203020204" pitchFamily="34" charset="77"/>
                        </a:rPr>
                        <a:t>nje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detyre</a:t>
                      </a:r>
                      <a:endParaRPr lang="en-GB" sz="700" b="1" i="0" dirty="0">
                        <a:effectLst/>
                        <a:latin typeface="Avenir Light" panose="020B0402020203020204" pitchFamily="34" charset="77"/>
                      </a:endParaRPr>
                    </a:p>
                  </a:txBody>
                  <a:tcPr marL="47625" marR="47625" marT="9525" marB="9525"/>
                </a:tc>
                <a:extLst>
                  <a:ext uri="{0D108BD9-81ED-4DB2-BD59-A6C34878D82A}">
                    <a16:rowId xmlns:a16="http://schemas.microsoft.com/office/drawing/2014/main" val="2525825125"/>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4301372"/>
                  </a:ext>
                </a:extLst>
              </a:tr>
              <a:tr h="142242">
                <a:tc>
                  <a:txBody>
                    <a:bodyPr/>
                    <a:lstStyle/>
                    <a:p>
                      <a:r>
                        <a:rPr lang="en-XK" sz="700" b="1" i="0">
                          <a:effectLst/>
                          <a:latin typeface="Avenir Light" panose="020B0402020203020204" pitchFamily="34" charset="77"/>
                        </a:rPr>
                        <a:t>8. 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modifikoj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strategjite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qe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nuk</a:t>
                      </a:r>
                      <a:r>
                        <a:rPr lang="en-GB" sz="700" b="1" i="0" dirty="0">
                          <a:effectLst/>
                          <a:latin typeface="Avenir Light" panose="020B0402020203020204" pitchFamily="34" charset="77"/>
                        </a:rPr>
                        <a:t> me </a:t>
                      </a:r>
                      <a:r>
                        <a:rPr lang="en-GB" sz="700" b="1" i="0" dirty="0" err="1">
                          <a:effectLst/>
                          <a:latin typeface="Avenir Light" panose="020B0402020203020204" pitchFamily="34" charset="77"/>
                        </a:rPr>
                        <a:t>ndihmojne</a:t>
                      </a:r>
                      <a:r>
                        <a:rPr lang="en-GB" sz="700" b="1" i="0" dirty="0">
                          <a:effectLst/>
                          <a:latin typeface="Avenir Light" panose="020B0402020203020204" pitchFamily="34" charset="77"/>
                        </a:rPr>
                        <a:t> ne </a:t>
                      </a:r>
                      <a:r>
                        <a:rPr lang="en-GB" sz="700" b="1" i="0" dirty="0" err="1">
                          <a:effectLst/>
                          <a:latin typeface="Avenir Light" panose="020B0402020203020204" pitchFamily="34" charset="77"/>
                        </a:rPr>
                        <a:t>arritjen</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qellimeve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mia</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3414568392"/>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2954676227"/>
                  </a:ext>
                </a:extLst>
              </a:tr>
              <a:tr h="142242">
                <a:tc>
                  <a:txBody>
                    <a:bodyPr/>
                    <a:lstStyle/>
                    <a:p>
                      <a:r>
                        <a:rPr lang="en-XK" sz="700" b="1" i="0">
                          <a:effectLst/>
                          <a:latin typeface="Avenir Light" panose="020B0402020203020204" pitchFamily="34" charset="77"/>
                        </a:rPr>
                        <a:t>9. 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perdori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komentet</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mesimdhenesit</a:t>
                      </a:r>
                      <a:r>
                        <a:rPr lang="en-GB" sz="700" b="1" i="0" dirty="0">
                          <a:effectLst/>
                          <a:latin typeface="Avenir Light" panose="020B0402020203020204" pitchFamily="34" charset="77"/>
                        </a:rPr>
                        <a:t> per ta </a:t>
                      </a:r>
                      <a:r>
                        <a:rPr lang="en-GB" sz="700" b="1" i="0" dirty="0" err="1">
                          <a:effectLst/>
                          <a:latin typeface="Avenir Light" panose="020B0402020203020204" pitchFamily="34" charset="77"/>
                        </a:rPr>
                        <a:t>permiresuar</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punen</a:t>
                      </a:r>
                      <a:r>
                        <a:rPr lang="en-GB" sz="700" b="1" i="0" dirty="0">
                          <a:effectLst/>
                          <a:latin typeface="Avenir Light" panose="020B0402020203020204" pitchFamily="34" charset="77"/>
                        </a:rPr>
                        <a:t> time. </a:t>
                      </a:r>
                    </a:p>
                  </a:txBody>
                  <a:tcPr marL="47625" marR="47625" marT="9525" marB="9525"/>
                </a:tc>
                <a:extLst>
                  <a:ext uri="{0D108BD9-81ED-4DB2-BD59-A6C34878D82A}">
                    <a16:rowId xmlns:a16="http://schemas.microsoft.com/office/drawing/2014/main" val="2934085081"/>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3804919093"/>
                  </a:ext>
                </a:extLst>
              </a:tr>
              <a:tr h="208746">
                <a:tc>
                  <a:txBody>
                    <a:bodyPr/>
                    <a:lstStyle/>
                    <a:p>
                      <a:r>
                        <a:rPr lang="en-XK" sz="700" b="1" i="0">
                          <a:effectLst/>
                          <a:latin typeface="Avenir Light" panose="020B0402020203020204" pitchFamily="34" charset="77"/>
                        </a:rPr>
                        <a:t>10. 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reflektoj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mbi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strategjite</a:t>
                      </a:r>
                      <a:r>
                        <a:rPr lang="en-GB" sz="700" b="1" i="0" dirty="0">
                          <a:effectLst/>
                          <a:latin typeface="Avenir Light" panose="020B0402020203020204" pitchFamily="34" charset="77"/>
                        </a:rPr>
                        <a:t> per </a:t>
                      </a:r>
                      <a:r>
                        <a:rPr lang="en-GB" sz="700" b="1" i="0" dirty="0" err="1">
                          <a:effectLst/>
                          <a:latin typeface="Avenir Light" panose="020B0402020203020204" pitchFamily="34" charset="77"/>
                        </a:rPr>
                        <a:t>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arritur</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qellimet</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mia</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2404582599"/>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Fare nuk pajtohem    Nuk pajtohem    I pavendosur    Pajtohem    Plotesisht pajtohem</a:t>
                      </a:r>
                    </a:p>
                  </a:txBody>
                  <a:tcPr marL="47625" marR="47625" marT="9525" marB="9525"/>
                </a:tc>
                <a:extLst>
                  <a:ext uri="{0D108BD9-81ED-4DB2-BD59-A6C34878D82A}">
                    <a16:rowId xmlns:a16="http://schemas.microsoft.com/office/drawing/2014/main" val="3953133238"/>
                  </a:ext>
                </a:extLst>
              </a:tr>
              <a:tr h="208746">
                <a:tc>
                  <a:txBody>
                    <a:bodyPr/>
                    <a:lstStyle/>
                    <a:p>
                      <a:r>
                        <a:rPr lang="en-XK" sz="700" b="1" i="0">
                          <a:effectLst/>
                          <a:latin typeface="Avenir Light" panose="020B0402020203020204" pitchFamily="34" charset="77"/>
                        </a:rPr>
                        <a:t>11. 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gjithmone</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vete-vleresoj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punen</a:t>
                      </a:r>
                      <a:r>
                        <a:rPr lang="en-GB" sz="700" b="1" i="0" dirty="0">
                          <a:effectLst/>
                          <a:latin typeface="Avenir Light" panose="020B0402020203020204" pitchFamily="34" charset="77"/>
                        </a:rPr>
                        <a:t> time per </a:t>
                      </a:r>
                      <a:r>
                        <a:rPr lang="en-GB" sz="700" b="1" i="0" dirty="0" err="1">
                          <a:effectLst/>
                          <a:latin typeface="Avenir Light" panose="020B0402020203020204" pitchFamily="34" charset="77"/>
                        </a:rPr>
                        <a:t>te</a:t>
                      </a:r>
                      <a:r>
                        <a:rPr lang="en-GB" sz="700" b="1" i="0" dirty="0">
                          <a:effectLst/>
                          <a:latin typeface="Avenir Light" panose="020B0402020203020204" pitchFamily="34" charset="77"/>
                        </a:rPr>
                        <a:t> pare </a:t>
                      </a:r>
                      <a:r>
                        <a:rPr lang="en-GB" sz="700" b="1" i="0" dirty="0" err="1">
                          <a:effectLst/>
                          <a:latin typeface="Avenir Light" panose="020B0402020203020204" pitchFamily="34" charset="77"/>
                        </a:rPr>
                        <a:t>nese</a:t>
                      </a:r>
                      <a:r>
                        <a:rPr lang="en-GB" sz="700" b="1" i="0" dirty="0">
                          <a:effectLst/>
                          <a:latin typeface="Avenir Light" panose="020B0402020203020204" pitchFamily="34" charset="77"/>
                        </a:rPr>
                        <a:t> ka </a:t>
                      </a:r>
                      <a:r>
                        <a:rPr lang="en-GB" sz="700" b="1" i="0" dirty="0" err="1">
                          <a:effectLst/>
                          <a:latin typeface="Avenir Light" panose="020B0402020203020204" pitchFamily="34" charset="77"/>
                        </a:rPr>
                        <a:t>nevoje</a:t>
                      </a:r>
                      <a:r>
                        <a:rPr lang="en-GB" sz="700" b="1" i="0" dirty="0">
                          <a:effectLst/>
                          <a:latin typeface="Avenir Light" panose="020B0402020203020204" pitchFamily="34" charset="77"/>
                        </a:rPr>
                        <a:t> per </a:t>
                      </a:r>
                      <a:r>
                        <a:rPr lang="en-GB" sz="700" b="1" i="0" dirty="0" err="1">
                          <a:effectLst/>
                          <a:latin typeface="Avenir Light" panose="020B0402020203020204" pitchFamily="34" charset="77"/>
                        </a:rPr>
                        <a:t>permiresime</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2819341827"/>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dirty="0">
                          <a:effectLst/>
                          <a:latin typeface="Avenir Light" panose="020B0402020203020204" pitchFamily="34" charset="77"/>
                        </a:rPr>
                        <a:t>Fare </a:t>
                      </a:r>
                      <a:r>
                        <a:rPr lang="en-GB" sz="700" b="0" i="0" dirty="0" err="1">
                          <a:effectLst/>
                          <a:latin typeface="Avenir Light" panose="020B0402020203020204" pitchFamily="34" charset="77"/>
                        </a:rPr>
                        <a:t>nuk</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Nuk</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r>
                        <a:rPr lang="en-GB" sz="700" b="0" i="0" dirty="0">
                          <a:effectLst/>
                          <a:latin typeface="Avenir Light" panose="020B0402020203020204" pitchFamily="34" charset="77"/>
                        </a:rPr>
                        <a:t>    I </a:t>
                      </a:r>
                      <a:r>
                        <a:rPr lang="en-GB" sz="700" b="0" i="0" dirty="0" err="1">
                          <a:effectLst/>
                          <a:latin typeface="Avenir Light" panose="020B0402020203020204" pitchFamily="34" charset="77"/>
                        </a:rPr>
                        <a:t>pavendosur</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Plotesisht</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endParaRPr lang="en-GB" sz="700" b="0" i="0" dirty="0">
                        <a:effectLst/>
                        <a:latin typeface="Avenir Light" panose="020B0402020203020204" pitchFamily="34" charset="77"/>
                      </a:endParaRPr>
                    </a:p>
                  </a:txBody>
                  <a:tcPr marL="47625" marR="47625" marT="9525" marB="9525"/>
                </a:tc>
                <a:extLst>
                  <a:ext uri="{0D108BD9-81ED-4DB2-BD59-A6C34878D82A}">
                    <a16:rowId xmlns:a16="http://schemas.microsoft.com/office/drawing/2014/main" val="4107311377"/>
                  </a:ext>
                </a:extLst>
              </a:tr>
              <a:tr h="208746">
                <a:tc>
                  <a:txBody>
                    <a:bodyPr/>
                    <a:lstStyle/>
                    <a:p>
                      <a:r>
                        <a:rPr lang="en-XK" sz="700" b="1" i="0">
                          <a:effectLst/>
                          <a:latin typeface="Avenir Light" panose="020B0402020203020204" pitchFamily="34" charset="77"/>
                        </a:rPr>
                        <a:t>12. </a:t>
                      </a:r>
                    </a:p>
                  </a:txBody>
                  <a:tcPr marL="47625" marR="47625" marT="9525" marB="9525"/>
                </a:tc>
                <a:tc>
                  <a:txBody>
                    <a:bodyPr/>
                    <a:lstStyle/>
                    <a:p>
                      <a:r>
                        <a:rPr lang="en-GB" sz="700" b="1" i="0" dirty="0">
                          <a:effectLst/>
                          <a:latin typeface="Avenir Light" panose="020B0402020203020204" pitchFamily="34" charset="77"/>
                        </a:rPr>
                        <a:t>Une </a:t>
                      </a:r>
                      <a:r>
                        <a:rPr lang="en-GB" sz="700" b="1" i="0" dirty="0" err="1">
                          <a:effectLst/>
                          <a:latin typeface="Avenir Light" panose="020B0402020203020204" pitchFamily="34" charset="77"/>
                        </a:rPr>
                        <a:t>bej</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nderlidhjen</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ndermjet</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kohes</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qe</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shpenzoj</a:t>
                      </a:r>
                      <a:r>
                        <a:rPr lang="en-GB" sz="700" b="1" i="0" dirty="0">
                          <a:effectLst/>
                          <a:latin typeface="Avenir Light" panose="020B0402020203020204" pitchFamily="34" charset="77"/>
                        </a:rPr>
                        <a:t> ne </a:t>
                      </a:r>
                      <a:r>
                        <a:rPr lang="en-GB" sz="700" b="1" i="0" dirty="0" err="1">
                          <a:effectLst/>
                          <a:latin typeface="Avenir Light" panose="020B0402020203020204" pitchFamily="34" charset="77"/>
                        </a:rPr>
                        <a:t>punen</a:t>
                      </a:r>
                      <a:r>
                        <a:rPr lang="en-GB" sz="700" b="1" i="0" dirty="0">
                          <a:effectLst/>
                          <a:latin typeface="Avenir Light" panose="020B0402020203020204" pitchFamily="34" charset="77"/>
                        </a:rPr>
                        <a:t> time </a:t>
                      </a:r>
                      <a:r>
                        <a:rPr lang="en-GB" sz="700" b="1" i="0" dirty="0" err="1">
                          <a:effectLst/>
                          <a:latin typeface="Avenir Light" panose="020B0402020203020204" pitchFamily="34" charset="77"/>
                        </a:rPr>
                        <a:t>dhe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arriturave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te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mia</a:t>
                      </a:r>
                      <a:r>
                        <a:rPr lang="en-GB" sz="700" b="1"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2464773577"/>
                  </a:ext>
                </a:extLst>
              </a:tr>
              <a:tr h="107702">
                <a:tc>
                  <a:txBody>
                    <a:bodyPr/>
                    <a:lstStyle/>
                    <a:p>
                      <a:r>
                        <a:rPr lang="en-XK" sz="700" b="0" i="0">
                          <a:effectLst/>
                          <a:latin typeface="Avenir Light" panose="020B0402020203020204" pitchFamily="34" charset="77"/>
                        </a:rPr>
                        <a:t>   </a:t>
                      </a:r>
                    </a:p>
                  </a:txBody>
                  <a:tcPr marL="47625" marR="47625" marT="9525" marB="9525"/>
                </a:tc>
                <a:tc>
                  <a:txBody>
                    <a:bodyPr/>
                    <a:lstStyle/>
                    <a:p>
                      <a:r>
                        <a:rPr lang="en-GB" sz="700" b="0" i="0" dirty="0">
                          <a:effectLst/>
                          <a:latin typeface="Avenir Light" panose="020B0402020203020204" pitchFamily="34" charset="77"/>
                        </a:rPr>
                        <a:t>Fare </a:t>
                      </a:r>
                      <a:r>
                        <a:rPr lang="en-GB" sz="700" b="0" i="0" dirty="0" err="1">
                          <a:effectLst/>
                          <a:latin typeface="Avenir Light" panose="020B0402020203020204" pitchFamily="34" charset="77"/>
                        </a:rPr>
                        <a:t>nuk</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Nuk</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r>
                        <a:rPr lang="en-GB" sz="700" b="0" i="0" dirty="0">
                          <a:effectLst/>
                          <a:latin typeface="Avenir Light" panose="020B0402020203020204" pitchFamily="34" charset="77"/>
                        </a:rPr>
                        <a:t>    I </a:t>
                      </a:r>
                      <a:r>
                        <a:rPr lang="en-GB" sz="700" b="0" i="0" dirty="0" err="1">
                          <a:effectLst/>
                          <a:latin typeface="Avenir Light" panose="020B0402020203020204" pitchFamily="34" charset="77"/>
                        </a:rPr>
                        <a:t>pavendosur</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Plotesisht</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pajtohem</a:t>
                      </a:r>
                      <a:endParaRPr lang="en-GB" sz="700" b="0" i="0" dirty="0">
                        <a:effectLst/>
                        <a:latin typeface="Avenir Light" panose="020B0402020203020204" pitchFamily="34" charset="77"/>
                      </a:endParaRPr>
                    </a:p>
                  </a:txBody>
                  <a:tcPr marL="47625" marR="47625" marT="9525" marB="9525"/>
                </a:tc>
                <a:extLst>
                  <a:ext uri="{0D108BD9-81ED-4DB2-BD59-A6C34878D82A}">
                    <a16:rowId xmlns:a16="http://schemas.microsoft.com/office/drawing/2014/main" val="731552859"/>
                  </a:ext>
                </a:extLst>
              </a:tr>
            </a:tbl>
          </a:graphicData>
        </a:graphic>
      </p:graphicFrame>
      <p:sp>
        <p:nvSpPr>
          <p:cNvPr id="4" name="Google Shape;373;p43">
            <a:extLst>
              <a:ext uri="{FF2B5EF4-FFF2-40B4-BE49-F238E27FC236}">
                <a16:creationId xmlns:a16="http://schemas.microsoft.com/office/drawing/2014/main" id="{64702EDF-85A3-6EF2-6225-CC2AD015AB5E}"/>
              </a:ext>
            </a:extLst>
          </p:cNvPr>
          <p:cNvSpPr/>
          <p:nvPr/>
        </p:nvSpPr>
        <p:spPr>
          <a:xfrm rot="-5400000" flipH="1">
            <a:off x="8629350" y="3914182"/>
            <a:ext cx="1943700" cy="1943700"/>
          </a:xfrm>
          <a:prstGeom prst="blockArc">
            <a:avLst>
              <a:gd name="adj1" fmla="val 10800000"/>
              <a:gd name="adj2" fmla="val 5383843"/>
              <a:gd name="adj3" fmla="val 10700"/>
            </a:avLst>
          </a:prstGeom>
          <a:solidFill>
            <a:srgbClr val="518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73;p43">
            <a:extLst>
              <a:ext uri="{FF2B5EF4-FFF2-40B4-BE49-F238E27FC236}">
                <a16:creationId xmlns:a16="http://schemas.microsoft.com/office/drawing/2014/main" id="{EDA20A14-A4CE-42F1-B3B7-CECC6E8D895A}"/>
              </a:ext>
            </a:extLst>
          </p:cNvPr>
          <p:cNvSpPr/>
          <p:nvPr/>
        </p:nvSpPr>
        <p:spPr>
          <a:xfrm rot="10800000" flipH="1">
            <a:off x="-1033837" y="-1334093"/>
            <a:ext cx="1943700" cy="1943700"/>
          </a:xfrm>
          <a:prstGeom prst="blockArc">
            <a:avLst>
              <a:gd name="adj1" fmla="val 10800000"/>
              <a:gd name="adj2" fmla="val 5383843"/>
              <a:gd name="adj3" fmla="val 10700"/>
            </a:avLst>
          </a:prstGeom>
          <a:solidFill>
            <a:srgbClr val="518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625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b="1" dirty="0">
                <a:solidFill>
                  <a:schemeClr val="bg1"/>
                </a:solidFill>
              </a:rPr>
              <a:t>Aktivitet lidhur me pyetësorin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lvl="0" indent="0">
              <a:buNone/>
            </a:pPr>
            <a:r>
              <a:rPr lang="sq-AL" sz="1400" dirty="0">
                <a:solidFill>
                  <a:schemeClr val="bg1"/>
                </a:solidFill>
              </a:rPr>
              <a:t>Punoni në çifte.</a:t>
            </a:r>
          </a:p>
          <a:p>
            <a:pPr marL="0" lvl="0" indent="0">
              <a:buNone/>
            </a:pPr>
            <a:endParaRPr lang="sl-SI" altLang="en-US" sz="1400" dirty="0">
              <a:solidFill>
                <a:schemeClr val="bg1"/>
              </a:solidFill>
            </a:endParaRPr>
          </a:p>
          <a:p>
            <a:pPr marL="0" lvl="0" indent="0">
              <a:buNone/>
            </a:pPr>
            <a:r>
              <a:rPr lang="sq-AL" sz="1400" dirty="0">
                <a:solidFill>
                  <a:schemeClr val="bg1"/>
                </a:solidFill>
              </a:rPr>
              <a:t>Plotësoni pyetësorin e të nxënit të vetërregulluar të mësimdhënësit.</a:t>
            </a:r>
          </a:p>
          <a:p>
            <a:pPr marL="0" lvl="0" indent="0">
              <a:buNone/>
            </a:pPr>
            <a:endParaRPr lang="sl-SI" altLang="en-US" sz="1400" dirty="0">
              <a:solidFill>
                <a:schemeClr val="bg1"/>
              </a:solidFill>
            </a:endParaRPr>
          </a:p>
          <a:p>
            <a:pPr marL="0" lvl="0" indent="0">
              <a:buNone/>
            </a:pPr>
            <a:r>
              <a:rPr lang="sq-AL" sz="1400" dirty="0">
                <a:solidFill>
                  <a:schemeClr val="bg1"/>
                </a:solidFill>
              </a:rPr>
              <a:t>Diskutoni me partnerin tuaj dhe arsyetoni mendimin tuaj.</a:t>
            </a: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40164127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idx="4294967295"/>
          </p:nvPr>
        </p:nvSpPr>
        <p:spPr>
          <a:xfrm rot="16200000">
            <a:off x="-1779999" y="2286001"/>
            <a:ext cx="4808222" cy="571500"/>
          </a:xfrm>
        </p:spPr>
        <p:txBody>
          <a:bodyPr/>
          <a:lstStyle/>
          <a:p>
            <a:pPr>
              <a:lnSpc>
                <a:spcPct val="90000"/>
              </a:lnSpc>
              <a:spcAft>
                <a:spcPts val="600"/>
              </a:spcAft>
            </a:pPr>
            <a:r>
              <a:rPr lang="sq-AL" sz="2800" dirty="0">
                <a:solidFill>
                  <a:srgbClr val="518BCB"/>
                </a:solidFill>
              </a:rPr>
              <a:t>Pyetësori i mësimdhënësit</a:t>
            </a:r>
          </a:p>
        </p:txBody>
      </p:sp>
      <p:graphicFrame>
        <p:nvGraphicFramePr>
          <p:cNvPr id="4" name="Table 4">
            <a:extLst>
              <a:ext uri="{FF2B5EF4-FFF2-40B4-BE49-F238E27FC236}">
                <a16:creationId xmlns:a16="http://schemas.microsoft.com/office/drawing/2014/main" id="{B9A8CA56-196D-FBCC-0CC4-56D59C3A3678}"/>
              </a:ext>
            </a:extLst>
          </p:cNvPr>
          <p:cNvGraphicFramePr>
            <a:graphicFrameLocks noGrp="1"/>
          </p:cNvGraphicFramePr>
          <p:nvPr>
            <p:extLst>
              <p:ext uri="{D42A27DB-BD31-4B8C-83A1-F6EECF244321}">
                <p14:modId xmlns:p14="http://schemas.microsoft.com/office/powerpoint/2010/main" val="1086511078"/>
              </p:ext>
            </p:extLst>
          </p:nvPr>
        </p:nvGraphicFramePr>
        <p:xfrm>
          <a:off x="1364344" y="167640"/>
          <a:ext cx="7155545" cy="4808220"/>
        </p:xfrm>
        <a:graphic>
          <a:graphicData uri="http://schemas.openxmlformats.org/drawingml/2006/table">
            <a:tbl>
              <a:tblPr firstRow="1" bandRow="1">
                <a:tableStyleId>{5125D04F-9EB8-46EC-B540-F5C6E4D42CA6}</a:tableStyleId>
              </a:tblPr>
              <a:tblGrid>
                <a:gridCol w="4834427">
                  <a:extLst>
                    <a:ext uri="{9D8B030D-6E8A-4147-A177-3AD203B41FA5}">
                      <a16:colId xmlns:a16="http://schemas.microsoft.com/office/drawing/2014/main" val="1102447437"/>
                    </a:ext>
                  </a:extLst>
                </a:gridCol>
                <a:gridCol w="458310">
                  <a:extLst>
                    <a:ext uri="{9D8B030D-6E8A-4147-A177-3AD203B41FA5}">
                      <a16:colId xmlns:a16="http://schemas.microsoft.com/office/drawing/2014/main" val="1460136464"/>
                    </a:ext>
                  </a:extLst>
                </a:gridCol>
                <a:gridCol w="458310">
                  <a:extLst>
                    <a:ext uri="{9D8B030D-6E8A-4147-A177-3AD203B41FA5}">
                      <a16:colId xmlns:a16="http://schemas.microsoft.com/office/drawing/2014/main" val="411075992"/>
                    </a:ext>
                  </a:extLst>
                </a:gridCol>
                <a:gridCol w="473094">
                  <a:extLst>
                    <a:ext uri="{9D8B030D-6E8A-4147-A177-3AD203B41FA5}">
                      <a16:colId xmlns:a16="http://schemas.microsoft.com/office/drawing/2014/main" val="1860540632"/>
                    </a:ext>
                  </a:extLst>
                </a:gridCol>
                <a:gridCol w="473094">
                  <a:extLst>
                    <a:ext uri="{9D8B030D-6E8A-4147-A177-3AD203B41FA5}">
                      <a16:colId xmlns:a16="http://schemas.microsoft.com/office/drawing/2014/main" val="2502292688"/>
                    </a:ext>
                  </a:extLst>
                </a:gridCol>
                <a:gridCol w="458310">
                  <a:extLst>
                    <a:ext uri="{9D8B030D-6E8A-4147-A177-3AD203B41FA5}">
                      <a16:colId xmlns:a16="http://schemas.microsoft.com/office/drawing/2014/main" val="1978411961"/>
                    </a:ext>
                  </a:extLst>
                </a:gridCol>
              </a:tblGrid>
              <a:tr h="123789">
                <a:tc gridSpan="6">
                  <a:txBody>
                    <a:bodyPr/>
                    <a:lstStyle/>
                    <a:p>
                      <a:r>
                        <a:rPr lang="en-GB" sz="800" b="1" i="0" dirty="0">
                          <a:effectLst/>
                          <a:latin typeface="Avenir Light" panose="020B0402020203020204" pitchFamily="34" charset="77"/>
                        </a:rPr>
                        <a:t>A. Fare </a:t>
                      </a:r>
                      <a:r>
                        <a:rPr lang="en-GB" sz="800" b="1" i="0" dirty="0" err="1">
                          <a:effectLst/>
                          <a:latin typeface="Avenir Light" panose="020B0402020203020204" pitchFamily="34" charset="77"/>
                        </a:rPr>
                        <a:t>nuk</a:t>
                      </a:r>
                      <a:r>
                        <a:rPr lang="en-GB" sz="800" b="1" i="0" dirty="0">
                          <a:effectLst/>
                          <a:latin typeface="Avenir Light" panose="020B0402020203020204" pitchFamily="34" charset="77"/>
                        </a:rPr>
                        <a:t> </a:t>
                      </a:r>
                      <a:r>
                        <a:rPr lang="en-GB" sz="800" b="1" i="0" dirty="0" err="1">
                          <a:effectLst/>
                          <a:latin typeface="Avenir Light" panose="020B0402020203020204" pitchFamily="34" charset="77"/>
                        </a:rPr>
                        <a:t>pajtohem</a:t>
                      </a:r>
                      <a:r>
                        <a:rPr lang="en-GB" sz="800" b="1" i="0" dirty="0">
                          <a:effectLst/>
                          <a:latin typeface="Avenir Light" panose="020B0402020203020204" pitchFamily="34" charset="77"/>
                        </a:rPr>
                        <a:t>    B. </a:t>
                      </a:r>
                      <a:r>
                        <a:rPr lang="en-GB" sz="800" b="1" i="0" dirty="0" err="1">
                          <a:effectLst/>
                          <a:latin typeface="Avenir Light" panose="020B0402020203020204" pitchFamily="34" charset="77"/>
                        </a:rPr>
                        <a:t>Nuk</a:t>
                      </a:r>
                      <a:r>
                        <a:rPr lang="en-GB" sz="800" b="1" i="0" dirty="0">
                          <a:effectLst/>
                          <a:latin typeface="Avenir Light" panose="020B0402020203020204" pitchFamily="34" charset="77"/>
                        </a:rPr>
                        <a:t> </a:t>
                      </a:r>
                      <a:r>
                        <a:rPr lang="en-GB" sz="800" b="1" i="0" dirty="0" err="1">
                          <a:effectLst/>
                          <a:latin typeface="Avenir Light" panose="020B0402020203020204" pitchFamily="34" charset="77"/>
                        </a:rPr>
                        <a:t>pajtohem</a:t>
                      </a:r>
                      <a:r>
                        <a:rPr lang="en-GB" sz="800" b="1" i="0" dirty="0">
                          <a:effectLst/>
                          <a:latin typeface="Avenir Light" panose="020B0402020203020204" pitchFamily="34" charset="77"/>
                        </a:rPr>
                        <a:t>    C. I </a:t>
                      </a:r>
                      <a:r>
                        <a:rPr lang="en-GB" sz="800" b="1" i="0" dirty="0" err="1">
                          <a:effectLst/>
                          <a:latin typeface="Avenir Light" panose="020B0402020203020204" pitchFamily="34" charset="77"/>
                        </a:rPr>
                        <a:t>Pavendosur</a:t>
                      </a:r>
                      <a:r>
                        <a:rPr lang="en-GB" sz="800" b="1" i="0" dirty="0">
                          <a:effectLst/>
                          <a:latin typeface="Avenir Light" panose="020B0402020203020204" pitchFamily="34" charset="77"/>
                        </a:rPr>
                        <a:t>    D. </a:t>
                      </a:r>
                      <a:r>
                        <a:rPr lang="en-GB" sz="800" b="1" i="0" dirty="0" err="1">
                          <a:effectLst/>
                          <a:latin typeface="Avenir Light" panose="020B0402020203020204" pitchFamily="34" charset="77"/>
                        </a:rPr>
                        <a:t>Pajtohem</a:t>
                      </a:r>
                      <a:r>
                        <a:rPr lang="en-GB" sz="800" b="1" i="0" dirty="0">
                          <a:effectLst/>
                          <a:latin typeface="Avenir Light" panose="020B0402020203020204" pitchFamily="34" charset="77"/>
                        </a:rPr>
                        <a:t>    E. </a:t>
                      </a:r>
                      <a:r>
                        <a:rPr lang="en-GB" sz="800" b="1" i="0" dirty="0" err="1">
                          <a:effectLst/>
                          <a:latin typeface="Avenir Light" panose="020B0402020203020204" pitchFamily="34" charset="77"/>
                        </a:rPr>
                        <a:t>Plotesisht</a:t>
                      </a:r>
                      <a:r>
                        <a:rPr lang="en-GB" sz="800" b="1" i="0" dirty="0">
                          <a:effectLst/>
                          <a:latin typeface="Avenir Light" panose="020B0402020203020204" pitchFamily="34" charset="77"/>
                        </a:rPr>
                        <a:t> </a:t>
                      </a:r>
                      <a:r>
                        <a:rPr lang="en-GB" sz="800" b="1" i="0" dirty="0" err="1">
                          <a:effectLst/>
                          <a:latin typeface="Avenir Light" panose="020B0402020203020204" pitchFamily="34" charset="77"/>
                        </a:rPr>
                        <a:t>pajtohem</a:t>
                      </a:r>
                      <a:endParaRPr lang="en-GB" sz="800" b="1" i="0" dirty="0">
                        <a:effectLst/>
                        <a:latin typeface="Avenir Light" panose="020B0402020203020204" pitchFamily="34" charset="77"/>
                      </a:endParaRPr>
                    </a:p>
                  </a:txBody>
                  <a:tcPr marL="47625" marR="47625" marT="9525" marB="9525">
                    <a:solidFill>
                      <a:srgbClr val="DEE6F7"/>
                    </a:solidFill>
                  </a:tcPr>
                </a:tc>
                <a:tc hMerge="1">
                  <a:txBody>
                    <a:bodyPr/>
                    <a:lstStyle/>
                    <a:p>
                      <a:br>
                        <a:rPr lang="en-XK" dirty="0">
                          <a:effectLst/>
                          <a:latin typeface="Helvetica" pitchFamily="2" charset="0"/>
                        </a:rPr>
                      </a:br>
                      <a:endParaRPr lang="en-XK" dirty="0">
                        <a:effectLst/>
                        <a:latin typeface="Helvetica" pitchFamily="2" charset="0"/>
                      </a:endParaRPr>
                    </a:p>
                  </a:txBody>
                  <a:tcPr marL="47625" marR="47625" marT="9525" marB="9525"/>
                </a:tc>
                <a:tc hMerge="1">
                  <a:txBody>
                    <a:bodyPr/>
                    <a:lstStyle/>
                    <a:p>
                      <a:br>
                        <a:rPr lang="en-XK">
                          <a:effectLst/>
                          <a:latin typeface="Helvetica" pitchFamily="2" charset="0"/>
                        </a:rPr>
                      </a:br>
                      <a:endParaRPr lang="en-XK">
                        <a:effectLst/>
                        <a:latin typeface="Helvetica" pitchFamily="2" charset="0"/>
                      </a:endParaRPr>
                    </a:p>
                  </a:txBody>
                  <a:tcPr marL="47625" marR="47625" marT="9525" marB="9525"/>
                </a:tc>
                <a:tc hMerge="1">
                  <a:txBody>
                    <a:bodyPr/>
                    <a:lstStyle/>
                    <a:p>
                      <a:br>
                        <a:rPr lang="en-XK" dirty="0">
                          <a:effectLst/>
                          <a:latin typeface="Helvetica" pitchFamily="2" charset="0"/>
                        </a:rPr>
                      </a:br>
                      <a:endParaRPr lang="en-XK" dirty="0">
                        <a:effectLst/>
                        <a:latin typeface="Helvetica" pitchFamily="2" charset="0"/>
                      </a:endParaRPr>
                    </a:p>
                  </a:txBody>
                  <a:tcPr marL="47625" marR="47625" marT="9525" marB="9525"/>
                </a:tc>
                <a:tc hMerge="1">
                  <a:txBody>
                    <a:bodyPr/>
                    <a:lstStyle/>
                    <a:p>
                      <a:br>
                        <a:rPr lang="en-XK">
                          <a:effectLst/>
                          <a:latin typeface="Helvetica" pitchFamily="2" charset="0"/>
                        </a:rPr>
                      </a:br>
                      <a:endParaRPr lang="en-XK">
                        <a:effectLst/>
                        <a:latin typeface="Helvetica" pitchFamily="2" charset="0"/>
                      </a:endParaRPr>
                    </a:p>
                  </a:txBody>
                  <a:tcPr marL="47625" marR="47625" marT="9525" marB="9525"/>
                </a:tc>
                <a:tc hMerge="1">
                  <a:txBody>
                    <a:bodyPr/>
                    <a:lstStyle/>
                    <a:p>
                      <a:br>
                        <a:rPr lang="en-XK" dirty="0">
                          <a:effectLst/>
                          <a:latin typeface="Helvetica" pitchFamily="2" charset="0"/>
                        </a:rPr>
                      </a:br>
                      <a:endParaRPr lang="en-XK" dirty="0">
                        <a:effectLst/>
                        <a:latin typeface="Helvetica" pitchFamily="2" charset="0"/>
                      </a:endParaRPr>
                    </a:p>
                  </a:txBody>
                  <a:tcPr marL="47625" marR="47625" marT="9525" marB="9525"/>
                </a:tc>
                <a:extLst>
                  <a:ext uri="{0D108BD9-81ED-4DB2-BD59-A6C34878D82A}">
                    <a16:rowId xmlns:a16="http://schemas.microsoft.com/office/drawing/2014/main" val="2650092528"/>
                  </a:ext>
                </a:extLst>
              </a:tr>
              <a:tr h="123789">
                <a:tc>
                  <a:txBody>
                    <a:bodyPr/>
                    <a:lstStyle/>
                    <a:p>
                      <a:r>
                        <a:rPr lang="en-GB" sz="800" b="1" i="0">
                          <a:effectLst/>
                          <a:latin typeface="Avenir Light" panose="020B0402020203020204" pitchFamily="34" charset="77"/>
                        </a:rPr>
                        <a:t>Ne oren e mesimit une i mesoj nxenesit si te:</a:t>
                      </a:r>
                    </a:p>
                  </a:txBody>
                  <a:tcPr marL="47625" marR="47625" marT="9525" marB="9525"/>
                </a:tc>
                <a:tc>
                  <a:txBody>
                    <a:bodyPr/>
                    <a:lstStyle/>
                    <a:p>
                      <a:r>
                        <a:rPr lang="en-GB" sz="800" b="1" i="0" dirty="0">
                          <a:effectLst/>
                          <a:latin typeface="Avenir Light" panose="020B0402020203020204" pitchFamily="34" charset="77"/>
                        </a:rPr>
                        <a:t>A</a:t>
                      </a:r>
                    </a:p>
                  </a:txBody>
                  <a:tcPr marL="47625" marR="47625" marT="9525" marB="9525">
                    <a:solidFill>
                      <a:srgbClr val="DEE6F7"/>
                    </a:solidFill>
                  </a:tcPr>
                </a:tc>
                <a:tc>
                  <a:txBody>
                    <a:bodyPr/>
                    <a:lstStyle/>
                    <a:p>
                      <a:r>
                        <a:rPr lang="en-GB" sz="800" b="1" i="0" dirty="0">
                          <a:effectLst/>
                          <a:latin typeface="Avenir Light" panose="020B0402020203020204" pitchFamily="34" charset="77"/>
                        </a:rPr>
                        <a:t>B</a:t>
                      </a:r>
                    </a:p>
                  </a:txBody>
                  <a:tcPr marL="47625" marR="47625" marT="9525" marB="9525">
                    <a:solidFill>
                      <a:srgbClr val="DEE6F7"/>
                    </a:solidFill>
                  </a:tcPr>
                </a:tc>
                <a:tc>
                  <a:txBody>
                    <a:bodyPr/>
                    <a:lstStyle/>
                    <a:p>
                      <a:r>
                        <a:rPr lang="en-GB" sz="800" b="1" i="0" dirty="0">
                          <a:effectLst/>
                          <a:latin typeface="Avenir Light" panose="020B0402020203020204" pitchFamily="34" charset="77"/>
                        </a:rPr>
                        <a:t>C</a:t>
                      </a:r>
                    </a:p>
                  </a:txBody>
                  <a:tcPr marL="47625" marR="47625" marT="9525" marB="9525">
                    <a:solidFill>
                      <a:srgbClr val="DEE6F7"/>
                    </a:solidFill>
                  </a:tcPr>
                </a:tc>
                <a:tc>
                  <a:txBody>
                    <a:bodyPr/>
                    <a:lstStyle/>
                    <a:p>
                      <a:r>
                        <a:rPr lang="en-GB" sz="800" b="1" i="0" dirty="0">
                          <a:effectLst/>
                          <a:latin typeface="Avenir Light" panose="020B0402020203020204" pitchFamily="34" charset="77"/>
                        </a:rPr>
                        <a:t>D</a:t>
                      </a:r>
                    </a:p>
                  </a:txBody>
                  <a:tcPr marL="47625" marR="47625" marT="9525" marB="9525">
                    <a:solidFill>
                      <a:srgbClr val="DEE6F7"/>
                    </a:solidFill>
                  </a:tcPr>
                </a:tc>
                <a:tc>
                  <a:txBody>
                    <a:bodyPr/>
                    <a:lstStyle/>
                    <a:p>
                      <a:r>
                        <a:rPr lang="en-GB" sz="800" b="1" i="0" dirty="0">
                          <a:effectLst/>
                          <a:latin typeface="Avenir Light" panose="020B0402020203020204" pitchFamily="34" charset="77"/>
                        </a:rPr>
                        <a:t>E</a:t>
                      </a:r>
                    </a:p>
                  </a:txBody>
                  <a:tcPr marL="47625" marR="47625" marT="9525" marB="9525">
                    <a:solidFill>
                      <a:srgbClr val="DEE6F7"/>
                    </a:solidFill>
                  </a:tcPr>
                </a:tc>
                <a:extLst>
                  <a:ext uri="{0D108BD9-81ED-4DB2-BD59-A6C34878D82A}">
                    <a16:rowId xmlns:a16="http://schemas.microsoft.com/office/drawing/2014/main" val="624459001"/>
                  </a:ext>
                </a:extLst>
              </a:tr>
              <a:tr h="123789">
                <a:tc>
                  <a:txBody>
                    <a:bodyPr/>
                    <a:lstStyle/>
                    <a:p>
                      <a:r>
                        <a:rPr lang="en-GB" sz="800" b="0" i="0">
                          <a:effectLst/>
                          <a:latin typeface="Avenir Light" panose="020B0402020203020204" pitchFamily="34" charset="77"/>
                        </a:rPr>
                        <a:t>Percaktojne qellimet e tyre.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dirty="0">
                          <a:effectLst/>
                          <a:latin typeface="Avenir Light" panose="020B0402020203020204" pitchFamily="34" charset="77"/>
                        </a:rPr>
                        <a:t> </a:t>
                      </a:r>
                    </a:p>
                  </a:txBody>
                  <a:tcPr marL="47625" marR="47625" marT="9525" marB="9525"/>
                </a:tc>
                <a:tc>
                  <a:txBody>
                    <a:bodyPr/>
                    <a:lstStyle/>
                    <a:p>
                      <a:r>
                        <a:rPr lang="en-XK" sz="800" b="0" i="0" dirty="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extLst>
                  <a:ext uri="{0D108BD9-81ED-4DB2-BD59-A6C34878D82A}">
                    <a16:rowId xmlns:a16="http://schemas.microsoft.com/office/drawing/2014/main" val="3348183968"/>
                  </a:ext>
                </a:extLst>
              </a:tr>
              <a:tr h="123789">
                <a:tc>
                  <a:txBody>
                    <a:bodyPr/>
                    <a:lstStyle/>
                    <a:p>
                      <a:r>
                        <a:rPr lang="en-GB" sz="800" b="0" i="0">
                          <a:effectLst/>
                          <a:latin typeface="Avenir Light" panose="020B0402020203020204" pitchFamily="34" charset="77"/>
                        </a:rPr>
                        <a:t>Percaktojne qellimet e tyre te procesit.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extLst>
                  <a:ext uri="{0D108BD9-81ED-4DB2-BD59-A6C34878D82A}">
                    <a16:rowId xmlns:a16="http://schemas.microsoft.com/office/drawing/2014/main" val="538465461"/>
                  </a:ext>
                </a:extLst>
              </a:tr>
              <a:tr h="123789">
                <a:tc>
                  <a:txBody>
                    <a:bodyPr/>
                    <a:lstStyle/>
                    <a:p>
                      <a:r>
                        <a:rPr lang="en-GB" sz="800" b="0" i="0">
                          <a:effectLst/>
                          <a:latin typeface="Avenir Light" panose="020B0402020203020204" pitchFamily="34" charset="77"/>
                        </a:rPr>
                        <a:t>Identifikojne strategjite per t’i arritur qellimet e tyre.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extLst>
                  <a:ext uri="{0D108BD9-81ED-4DB2-BD59-A6C34878D82A}">
                    <a16:rowId xmlns:a16="http://schemas.microsoft.com/office/drawing/2014/main" val="7048258"/>
                  </a:ext>
                </a:extLst>
              </a:tr>
              <a:tr h="123789">
                <a:tc>
                  <a:txBody>
                    <a:bodyPr/>
                    <a:lstStyle/>
                    <a:p>
                      <a:r>
                        <a:rPr lang="en-GB" sz="800" b="0" i="0">
                          <a:effectLst/>
                          <a:latin typeface="Avenir Light" panose="020B0402020203020204" pitchFamily="34" charset="77"/>
                        </a:rPr>
                        <a:t>Rishikojne qellimet e tyre kur eshte e nevojshme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extLst>
                  <a:ext uri="{0D108BD9-81ED-4DB2-BD59-A6C34878D82A}">
                    <a16:rowId xmlns:a16="http://schemas.microsoft.com/office/drawing/2014/main" val="2629725980"/>
                  </a:ext>
                </a:extLst>
              </a:tr>
              <a:tr h="123789">
                <a:tc>
                  <a:txBody>
                    <a:bodyPr/>
                    <a:lstStyle/>
                    <a:p>
                      <a:r>
                        <a:rPr lang="en-GB" sz="800" b="0" i="0">
                          <a:effectLst/>
                          <a:latin typeface="Avenir Light" panose="020B0402020203020204" pitchFamily="34" charset="77"/>
                        </a:rPr>
                        <a:t>Jane te motivuar per te mesuar.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extLst>
                  <a:ext uri="{0D108BD9-81ED-4DB2-BD59-A6C34878D82A}">
                    <a16:rowId xmlns:a16="http://schemas.microsoft.com/office/drawing/2014/main" val="2660593845"/>
                  </a:ext>
                </a:extLst>
              </a:tr>
              <a:tr h="123789">
                <a:tc>
                  <a:txBody>
                    <a:bodyPr/>
                    <a:lstStyle/>
                    <a:p>
                      <a:r>
                        <a:rPr lang="en-GB" sz="800" b="0" i="0">
                          <a:effectLst/>
                          <a:latin typeface="Avenir Light" panose="020B0402020203020204" pitchFamily="34" charset="77"/>
                        </a:rPr>
                        <a:t>Artikulojne se cfare pritet prej tyre.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extLst>
                  <a:ext uri="{0D108BD9-81ED-4DB2-BD59-A6C34878D82A}">
                    <a16:rowId xmlns:a16="http://schemas.microsoft.com/office/drawing/2014/main" val="3836608151"/>
                  </a:ext>
                </a:extLst>
              </a:tr>
              <a:tr h="230850">
                <a:tc>
                  <a:txBody>
                    <a:bodyPr/>
                    <a:lstStyle/>
                    <a:p>
                      <a:r>
                        <a:rPr lang="en-GB" sz="800" b="0" i="0">
                          <a:effectLst/>
                          <a:latin typeface="Avenir Light" panose="020B0402020203020204" pitchFamily="34" charset="77"/>
                        </a:rPr>
                        <a:t>Dokumentojne procesin qe e perdorin kur punojne ne detyra. </a:t>
                      </a:r>
                    </a:p>
                  </a:txBody>
                  <a:tcPr marL="47625" marR="47625" marT="9525" marB="9525"/>
                </a:tc>
                <a:tc>
                  <a:txBody>
                    <a:bodyPr/>
                    <a:lstStyle/>
                    <a:p>
                      <a:r>
                        <a:rPr lang="en-XK" sz="800" b="0" i="0">
                          <a:effectLst/>
                          <a:latin typeface="Avenir Light" panose="020B0402020203020204" pitchFamily="34" charset="77"/>
                        </a:rPr>
                        <a:t>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3111912019"/>
                  </a:ext>
                </a:extLst>
              </a:tr>
              <a:tr h="230850">
                <a:tc>
                  <a:txBody>
                    <a:bodyPr/>
                    <a:lstStyle/>
                    <a:p>
                      <a:r>
                        <a:rPr lang="en-GB" sz="800" b="0" i="0">
                          <a:effectLst/>
                          <a:latin typeface="Avenir Light" panose="020B0402020203020204" pitchFamily="34" charset="77"/>
                        </a:rPr>
                        <a:t>Monitorojne progresin e tyre drejt arritjes se qellimeve.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3242514646"/>
                  </a:ext>
                </a:extLst>
              </a:tr>
              <a:tr h="230850">
                <a:tc>
                  <a:txBody>
                    <a:bodyPr/>
                    <a:lstStyle/>
                    <a:p>
                      <a:r>
                        <a:rPr lang="en-GB" sz="800" b="0" i="0">
                          <a:effectLst/>
                          <a:latin typeface="Avenir Light" panose="020B0402020203020204" pitchFamily="34" charset="77"/>
                        </a:rPr>
                        <a:t>Pershtatin veprimet e tyre vetvetiu per t’i arritur qellimet.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115294762"/>
                  </a:ext>
                </a:extLst>
              </a:tr>
              <a:tr h="230850">
                <a:tc>
                  <a:txBody>
                    <a:bodyPr/>
                    <a:lstStyle/>
                    <a:p>
                      <a:r>
                        <a:rPr lang="en-GB" sz="800" b="0" i="0">
                          <a:effectLst/>
                          <a:latin typeface="Avenir Light" panose="020B0402020203020204" pitchFamily="34" charset="77"/>
                        </a:rPr>
                        <a:t>Modifikojne ose pershtatin strategjite qe jane te pasuksesshme.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801741857"/>
                  </a:ext>
                </a:extLst>
              </a:tr>
              <a:tr h="230850">
                <a:tc>
                  <a:txBody>
                    <a:bodyPr/>
                    <a:lstStyle/>
                    <a:p>
                      <a:r>
                        <a:rPr lang="en-GB" sz="800" b="0" i="0">
                          <a:effectLst/>
                          <a:latin typeface="Avenir Light" panose="020B0402020203020204" pitchFamily="34" charset="77"/>
                        </a:rPr>
                        <a:t>Japin informata kthyese konstruktive shokeve te klases.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1334419210"/>
                  </a:ext>
                </a:extLst>
              </a:tr>
              <a:tr h="230850">
                <a:tc>
                  <a:txBody>
                    <a:bodyPr/>
                    <a:lstStyle/>
                    <a:p>
                      <a:r>
                        <a:rPr lang="en-GB" sz="800" b="0" i="0">
                          <a:effectLst/>
                          <a:latin typeface="Avenir Light" panose="020B0402020203020204" pitchFamily="34" charset="77"/>
                        </a:rPr>
                        <a:t>Perdorin informatat kthyese te mesimdhenesit per ta permiresuar punen e tyre.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2104421632"/>
                  </a:ext>
                </a:extLst>
              </a:tr>
              <a:tr h="230850">
                <a:tc>
                  <a:txBody>
                    <a:bodyPr/>
                    <a:lstStyle/>
                    <a:p>
                      <a:r>
                        <a:rPr lang="en-GB" sz="800" b="0" i="0">
                          <a:effectLst/>
                          <a:latin typeface="Avenir Light" panose="020B0402020203020204" pitchFamily="34" charset="77"/>
                        </a:rPr>
                        <a:t>Perdorin informatat kthyese nga familja per ta permiresuar punen e tyre.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1949006944"/>
                  </a:ext>
                </a:extLst>
              </a:tr>
              <a:tr h="230850">
                <a:tc>
                  <a:txBody>
                    <a:bodyPr/>
                    <a:lstStyle/>
                    <a:p>
                      <a:r>
                        <a:rPr lang="en-GB" sz="800" b="0" i="0">
                          <a:effectLst/>
                          <a:latin typeface="Avenir Light" panose="020B0402020203020204" pitchFamily="34" charset="77"/>
                        </a:rPr>
                        <a:t>Perdorin informatat kthyese nga shoket e klases per ta permiresuar punen e tyre.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931899493"/>
                  </a:ext>
                </a:extLst>
              </a:tr>
              <a:tr h="230850">
                <a:tc>
                  <a:txBody>
                    <a:bodyPr/>
                    <a:lstStyle/>
                    <a:p>
                      <a:r>
                        <a:rPr lang="en-GB" sz="800" b="0" i="0">
                          <a:effectLst/>
                          <a:latin typeface="Avenir Light" panose="020B0402020203020204" pitchFamily="34" charset="77"/>
                        </a:rPr>
                        <a:t>Rishikojne versionet e punes se tyre per t’i permiresuar ato.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3050366068"/>
                  </a:ext>
                </a:extLst>
              </a:tr>
              <a:tr h="230850">
                <a:tc>
                  <a:txBody>
                    <a:bodyPr/>
                    <a:lstStyle/>
                    <a:p>
                      <a:r>
                        <a:rPr lang="en-GB" sz="800" b="0" i="0" dirty="0" err="1">
                          <a:effectLst/>
                          <a:latin typeface="Avenir Light" panose="020B0402020203020204" pitchFamily="34" charset="77"/>
                        </a:rPr>
                        <a:t>Reflektojne</a:t>
                      </a:r>
                      <a:r>
                        <a:rPr lang="en-GB" sz="800" b="0" i="0" dirty="0">
                          <a:effectLst/>
                          <a:latin typeface="Avenir Light" panose="020B0402020203020204" pitchFamily="34" charset="77"/>
                        </a:rPr>
                        <a:t> </a:t>
                      </a:r>
                      <a:r>
                        <a:rPr lang="en-GB" sz="800" b="0" i="0" dirty="0" err="1">
                          <a:effectLst/>
                          <a:latin typeface="Avenir Light" panose="020B0402020203020204" pitchFamily="34" charset="77"/>
                        </a:rPr>
                        <a:t>mbi</a:t>
                      </a:r>
                      <a:r>
                        <a:rPr lang="en-GB" sz="800" b="0" i="0" dirty="0">
                          <a:effectLst/>
                          <a:latin typeface="Avenir Light" panose="020B0402020203020204" pitchFamily="34" charset="77"/>
                        </a:rPr>
                        <a:t> </a:t>
                      </a:r>
                      <a:r>
                        <a:rPr lang="en-GB" sz="800" b="0" i="0" dirty="0" err="1">
                          <a:effectLst/>
                          <a:latin typeface="Avenir Light" panose="020B0402020203020204" pitchFamily="34" charset="77"/>
                        </a:rPr>
                        <a:t>procesin</a:t>
                      </a:r>
                      <a:r>
                        <a:rPr lang="en-GB" sz="800" b="0" i="0" dirty="0">
                          <a:effectLst/>
                          <a:latin typeface="Avenir Light" panose="020B0402020203020204" pitchFamily="34" charset="77"/>
                        </a:rPr>
                        <a:t> e </a:t>
                      </a:r>
                      <a:r>
                        <a:rPr lang="en-GB" sz="800" b="0" i="0" dirty="0" err="1">
                          <a:effectLst/>
                          <a:latin typeface="Avenir Light" panose="020B0402020203020204" pitchFamily="34" charset="77"/>
                        </a:rPr>
                        <a:t>arritjes</a:t>
                      </a:r>
                      <a:r>
                        <a:rPr lang="en-GB" sz="800" b="0" i="0" dirty="0">
                          <a:effectLst/>
                          <a:latin typeface="Avenir Light" panose="020B0402020203020204" pitchFamily="34" charset="77"/>
                        </a:rPr>
                        <a:t> se </a:t>
                      </a:r>
                      <a:r>
                        <a:rPr lang="en-GB" sz="800" b="0" i="0" dirty="0" err="1">
                          <a:effectLst/>
                          <a:latin typeface="Avenir Light" panose="020B0402020203020204" pitchFamily="34" charset="77"/>
                        </a:rPr>
                        <a:t>qellimeve</a:t>
                      </a:r>
                      <a:r>
                        <a:rPr lang="en-GB" sz="800" b="0" i="0" dirty="0">
                          <a:effectLst/>
                          <a:latin typeface="Avenir Light" panose="020B0402020203020204" pitchFamily="34" charset="77"/>
                        </a:rPr>
                        <a:t> </a:t>
                      </a:r>
                      <a:r>
                        <a:rPr lang="en-GB" sz="800" b="0" i="0" dirty="0" err="1">
                          <a:effectLst/>
                          <a:latin typeface="Avenir Light" panose="020B0402020203020204" pitchFamily="34" charset="77"/>
                        </a:rPr>
                        <a:t>te</a:t>
                      </a:r>
                      <a:r>
                        <a:rPr lang="en-GB" sz="800" b="0" i="0" dirty="0">
                          <a:effectLst/>
                          <a:latin typeface="Avenir Light" panose="020B0402020203020204" pitchFamily="34" charset="77"/>
                        </a:rPr>
                        <a:t> tyre.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660548768"/>
                  </a:ext>
                </a:extLst>
              </a:tr>
              <a:tr h="230850">
                <a:tc>
                  <a:txBody>
                    <a:bodyPr/>
                    <a:lstStyle/>
                    <a:p>
                      <a:r>
                        <a:rPr lang="en-GB" sz="800" b="0" i="0" dirty="0" err="1">
                          <a:effectLst/>
                          <a:latin typeface="Avenir Light" panose="020B0402020203020204" pitchFamily="34" charset="77"/>
                        </a:rPr>
                        <a:t>Vleresojne</a:t>
                      </a:r>
                      <a:r>
                        <a:rPr lang="en-GB" sz="800" b="0" i="0" dirty="0">
                          <a:effectLst/>
                          <a:latin typeface="Avenir Light" panose="020B0402020203020204" pitchFamily="34" charset="77"/>
                        </a:rPr>
                        <a:t> </a:t>
                      </a:r>
                      <a:r>
                        <a:rPr lang="en-GB" sz="800" b="0" i="0" dirty="0" err="1">
                          <a:effectLst/>
                          <a:latin typeface="Avenir Light" panose="020B0402020203020204" pitchFamily="34" charset="77"/>
                        </a:rPr>
                        <a:t>punen</a:t>
                      </a:r>
                      <a:r>
                        <a:rPr lang="en-GB" sz="800" b="0" i="0" dirty="0">
                          <a:effectLst/>
                          <a:latin typeface="Avenir Light" panose="020B0402020203020204" pitchFamily="34" charset="77"/>
                        </a:rPr>
                        <a:t> e tyre.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536068023"/>
                  </a:ext>
                </a:extLst>
              </a:tr>
              <a:tr h="230850">
                <a:tc>
                  <a:txBody>
                    <a:bodyPr/>
                    <a:lstStyle/>
                    <a:p>
                      <a:r>
                        <a:rPr lang="en-GB" sz="800" b="0" i="0">
                          <a:effectLst/>
                          <a:latin typeface="Avenir Light" panose="020B0402020203020204" pitchFamily="34" charset="77"/>
                        </a:rPr>
                        <a:t>Identifikojne se si po vleresojen.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1790975010"/>
                  </a:ext>
                </a:extLst>
              </a:tr>
              <a:tr h="230850">
                <a:tc>
                  <a:txBody>
                    <a:bodyPr/>
                    <a:lstStyle/>
                    <a:p>
                      <a:r>
                        <a:rPr lang="en-GB" sz="800" b="0" i="0">
                          <a:effectLst/>
                          <a:latin typeface="Avenir Light" panose="020B0402020203020204" pitchFamily="34" charset="77"/>
                        </a:rPr>
                        <a:t>Atribuijne suksesin e tyre perpjekkeve te tyre.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extLst>
                  <a:ext uri="{0D108BD9-81ED-4DB2-BD59-A6C34878D82A}">
                    <a16:rowId xmlns:a16="http://schemas.microsoft.com/office/drawing/2014/main" val="466885690"/>
                  </a:ext>
                </a:extLst>
              </a:tr>
              <a:tr h="230850">
                <a:tc>
                  <a:txBody>
                    <a:bodyPr/>
                    <a:lstStyle/>
                    <a:p>
                      <a:r>
                        <a:rPr lang="en-GB" sz="800" b="0" i="0" dirty="0" err="1">
                          <a:effectLst/>
                          <a:latin typeface="Avenir Light" panose="020B0402020203020204" pitchFamily="34" charset="77"/>
                        </a:rPr>
                        <a:t>Punojne</a:t>
                      </a:r>
                      <a:r>
                        <a:rPr lang="en-GB" sz="800" b="0" i="0" dirty="0">
                          <a:effectLst/>
                          <a:latin typeface="Avenir Light" panose="020B0402020203020204" pitchFamily="34" charset="77"/>
                        </a:rPr>
                        <a:t> mire me </a:t>
                      </a:r>
                      <a:r>
                        <a:rPr lang="en-GB" sz="800" b="0" i="0" dirty="0" err="1">
                          <a:effectLst/>
                          <a:latin typeface="Avenir Light" panose="020B0402020203020204" pitchFamily="34" charset="77"/>
                        </a:rPr>
                        <a:t>nxenesit</a:t>
                      </a:r>
                      <a:r>
                        <a:rPr lang="en-GB" sz="800" b="0" i="0" dirty="0">
                          <a:effectLst/>
                          <a:latin typeface="Avenir Light" panose="020B0402020203020204" pitchFamily="34" charset="77"/>
                        </a:rPr>
                        <a:t> e </a:t>
                      </a:r>
                      <a:r>
                        <a:rPr lang="en-GB" sz="800" b="0" i="0" dirty="0" err="1">
                          <a:effectLst/>
                          <a:latin typeface="Avenir Light" panose="020B0402020203020204" pitchFamily="34" charset="77"/>
                        </a:rPr>
                        <a:t>tjere</a:t>
                      </a:r>
                      <a:r>
                        <a:rPr lang="en-GB" sz="800" b="0" i="0" dirty="0">
                          <a:effectLst/>
                          <a:latin typeface="Avenir Light" panose="020B0402020203020204" pitchFamily="34" charset="77"/>
                        </a:rPr>
                        <a:t>. </a:t>
                      </a: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a:effectLst/>
                          <a:latin typeface="Avenir Light" panose="020B0402020203020204" pitchFamily="34" charset="77"/>
                        </a:rPr>
                      </a:br>
                      <a:endParaRPr lang="en-XK" sz="800" b="0" i="0">
                        <a:effectLst/>
                        <a:latin typeface="Avenir Light" panose="020B0402020203020204" pitchFamily="34" charset="77"/>
                      </a:endParaRPr>
                    </a:p>
                  </a:txBody>
                  <a:tcPr marL="47625" marR="47625" marT="9525" marB="9525"/>
                </a:tc>
                <a:tc>
                  <a:txBody>
                    <a:bodyPr/>
                    <a:lstStyle/>
                    <a:p>
                      <a:br>
                        <a:rPr lang="en-XK" sz="800" b="0" i="0" dirty="0">
                          <a:effectLst/>
                          <a:latin typeface="Avenir Light" panose="020B0402020203020204" pitchFamily="34" charset="77"/>
                        </a:rPr>
                      </a:br>
                      <a:endParaRPr lang="en-XK" sz="800" b="0" i="0" dirty="0">
                        <a:effectLst/>
                        <a:latin typeface="Avenir Light" panose="020B0402020203020204" pitchFamily="34" charset="77"/>
                      </a:endParaRPr>
                    </a:p>
                  </a:txBody>
                  <a:tcPr marL="47625" marR="47625" marT="9525" marB="9525"/>
                </a:tc>
                <a:extLst>
                  <a:ext uri="{0D108BD9-81ED-4DB2-BD59-A6C34878D82A}">
                    <a16:rowId xmlns:a16="http://schemas.microsoft.com/office/drawing/2014/main" val="1844062870"/>
                  </a:ext>
                </a:extLst>
              </a:tr>
            </a:tbl>
          </a:graphicData>
        </a:graphic>
      </p:graphicFrame>
      <p:sp>
        <p:nvSpPr>
          <p:cNvPr id="5" name="Google Shape;373;p43">
            <a:extLst>
              <a:ext uri="{FF2B5EF4-FFF2-40B4-BE49-F238E27FC236}">
                <a16:creationId xmlns:a16="http://schemas.microsoft.com/office/drawing/2014/main" id="{4AAA11CC-F5CD-8D29-2992-7E918414C3CF}"/>
              </a:ext>
            </a:extLst>
          </p:cNvPr>
          <p:cNvSpPr/>
          <p:nvPr/>
        </p:nvSpPr>
        <p:spPr>
          <a:xfrm rot="-5400000" flipH="1">
            <a:off x="8629350" y="3914182"/>
            <a:ext cx="1943700" cy="1943700"/>
          </a:xfrm>
          <a:prstGeom prst="blockArc">
            <a:avLst>
              <a:gd name="adj1" fmla="val 10800000"/>
              <a:gd name="adj2" fmla="val 5383843"/>
              <a:gd name="adj3" fmla="val 10700"/>
            </a:avLst>
          </a:prstGeom>
          <a:solidFill>
            <a:srgbClr val="518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73;p43">
            <a:extLst>
              <a:ext uri="{FF2B5EF4-FFF2-40B4-BE49-F238E27FC236}">
                <a16:creationId xmlns:a16="http://schemas.microsoft.com/office/drawing/2014/main" id="{BFFFCDBE-DDE4-F62A-EEB6-053B40876DF3}"/>
              </a:ext>
            </a:extLst>
          </p:cNvPr>
          <p:cNvSpPr/>
          <p:nvPr/>
        </p:nvSpPr>
        <p:spPr>
          <a:xfrm rot="10800000" flipH="1">
            <a:off x="-1033837" y="-1334093"/>
            <a:ext cx="1943700" cy="1943700"/>
          </a:xfrm>
          <a:prstGeom prst="blockArc">
            <a:avLst>
              <a:gd name="adj1" fmla="val 10800000"/>
              <a:gd name="adj2" fmla="val 5383843"/>
              <a:gd name="adj3" fmla="val 10700"/>
            </a:avLst>
          </a:prstGeom>
          <a:solidFill>
            <a:srgbClr val="518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35923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GB" dirty="0" err="1"/>
              <a:t>Aktivitetet</a:t>
            </a:r>
            <a:r>
              <a:rPr lang="en-GB" dirty="0"/>
              <a:t> e </a:t>
            </a:r>
            <a:r>
              <a:rPr lang="en-GB" dirty="0" err="1"/>
              <a:t>të</a:t>
            </a:r>
            <a:r>
              <a:rPr lang="en-GB" dirty="0"/>
              <a:t> </a:t>
            </a:r>
            <a:r>
              <a:rPr lang="en-GB" dirty="0" err="1"/>
              <a:t>nxënit</a:t>
            </a:r>
            <a:r>
              <a:rPr lang="en-GB" dirty="0"/>
              <a:t> </a:t>
            </a:r>
            <a:r>
              <a:rPr lang="en-GB" dirty="0" err="1"/>
              <a:t>të</a:t>
            </a:r>
            <a:r>
              <a:rPr lang="en-GB" dirty="0"/>
              <a:t> </a:t>
            </a:r>
            <a:r>
              <a:rPr lang="en-GB" dirty="0" err="1"/>
              <a:t>vetërregulluar</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nSpc>
                <a:spcPct val="90000"/>
              </a:lnSpc>
              <a:spcAft>
                <a:spcPts val="800"/>
              </a:spcAft>
              <a:buNone/>
            </a:pPr>
            <a:r>
              <a:rPr lang="sq-AL" sz="1400" b="1" dirty="0">
                <a:solidFill>
                  <a:srgbClr val="518BCB"/>
                </a:solidFill>
              </a:rPr>
              <a:t>Reflektimi i planifikuar</a:t>
            </a:r>
            <a:r>
              <a:rPr lang="sq-AL" sz="1400" b="1" dirty="0">
                <a:solidFill>
                  <a:srgbClr val="8393AE"/>
                </a:solidFill>
              </a:rPr>
              <a:t>: </a:t>
            </a:r>
            <a:r>
              <a:rPr lang="sq-AL" sz="1400" dirty="0">
                <a:solidFill>
                  <a:schemeClr val="bg1">
                    <a:lumMod val="10000"/>
                  </a:schemeClr>
                </a:solidFill>
              </a:rPr>
              <a:t>Mësoni nxënësit të reflektojnë mbi të nxënit e tyre duke kërkuar nga ata që të reflektojnë.</a:t>
            </a:r>
            <a:endParaRPr lang="sq-AL" altLang="en-US" sz="1400" dirty="0">
              <a:solidFill>
                <a:schemeClr val="bg1">
                  <a:lumMod val="10000"/>
                </a:schemeClr>
              </a:solidFill>
            </a:endParaRPr>
          </a:p>
          <a:p>
            <a:pPr marL="0" marR="0" lvl="0" indent="0">
              <a:spcBef>
                <a:spcPts val="1200"/>
              </a:spcBef>
              <a:buNone/>
            </a:pPr>
            <a:r>
              <a:rPr lang="sq-AL" sz="1400" b="1" dirty="0">
                <a:solidFill>
                  <a:srgbClr val="518BCB"/>
                </a:solidFill>
              </a:rPr>
              <a:t>Reflektimi para detyrës</a:t>
            </a:r>
            <a:r>
              <a:rPr lang="sq-AL" sz="1400" b="1" dirty="0">
                <a:solidFill>
                  <a:srgbClr val="8393AE"/>
                </a:solidFill>
              </a:rPr>
              <a:t> </a:t>
            </a:r>
            <a:r>
              <a:rPr lang="sq-AL" sz="1400" dirty="0">
                <a:solidFill>
                  <a:srgbClr val="8393AE"/>
                </a:solidFill>
              </a:rPr>
              <a:t>- </a:t>
            </a:r>
            <a:r>
              <a:rPr lang="sq-AL" sz="1400" dirty="0">
                <a:solidFill>
                  <a:schemeClr val="bg1">
                    <a:lumMod val="10000"/>
                  </a:schemeClr>
                </a:solidFill>
              </a:rPr>
              <a:t>A është kjo e ngjashme me një detyrë të mëhershme? Çfarë dua të arrij? Çfarë duhet të bëj së pari?</a:t>
            </a:r>
          </a:p>
          <a:p>
            <a:pPr marL="0" marR="0" lvl="0" indent="0">
              <a:spcBef>
                <a:spcPts val="1200"/>
              </a:spcBef>
              <a:buNone/>
            </a:pPr>
            <a:r>
              <a:rPr lang="sq-AL" sz="1400" b="1" dirty="0">
                <a:solidFill>
                  <a:srgbClr val="518BCB"/>
                </a:solidFill>
              </a:rPr>
              <a:t>Reflektimi gjatë detyrës</a:t>
            </a:r>
            <a:r>
              <a:rPr lang="sq-AL" sz="1400" b="1" dirty="0">
                <a:solidFill>
                  <a:srgbClr val="8393AE"/>
                </a:solidFill>
              </a:rPr>
              <a:t> </a:t>
            </a:r>
            <a:r>
              <a:rPr lang="sq-AL" sz="1400" dirty="0">
                <a:solidFill>
                  <a:srgbClr val="8393AE"/>
                </a:solidFill>
              </a:rPr>
              <a:t>- </a:t>
            </a:r>
            <a:r>
              <a:rPr lang="sq-AL" sz="1400" dirty="0">
                <a:solidFill>
                  <a:schemeClr val="bg1">
                    <a:lumMod val="10000"/>
                  </a:schemeClr>
                </a:solidFill>
              </a:rPr>
              <a:t>A jam në rrugën e duhur? Çfarë mund të bëj ndryshe? Kujt mund t'i kërkoj ndihmë?</a:t>
            </a:r>
          </a:p>
          <a:p>
            <a:pPr marL="0" marR="0" lvl="0" indent="0">
              <a:spcBef>
                <a:spcPts val="1200"/>
              </a:spcBef>
              <a:buNone/>
            </a:pPr>
            <a:endParaRPr lang="sq-AL" sz="1400" dirty="0">
              <a:solidFill>
                <a:srgbClr val="8393AE"/>
              </a:solidFill>
            </a:endParaRPr>
          </a:p>
          <a:p>
            <a:pPr marL="0" marR="0" lvl="0" indent="0">
              <a:buNone/>
            </a:pPr>
            <a:r>
              <a:rPr lang="sq-AL" sz="1400" b="1" dirty="0">
                <a:solidFill>
                  <a:srgbClr val="518BCB"/>
                </a:solidFill>
              </a:rPr>
              <a:t>Reflektimi pas detyrës</a:t>
            </a:r>
            <a:r>
              <a:rPr lang="sq-AL" sz="1400" b="1" dirty="0">
                <a:solidFill>
                  <a:srgbClr val="8393AE"/>
                </a:solidFill>
              </a:rPr>
              <a:t> </a:t>
            </a:r>
            <a:r>
              <a:rPr lang="sq-AL" sz="1400" dirty="0">
                <a:solidFill>
                  <a:srgbClr val="8393AE"/>
                </a:solidFill>
              </a:rPr>
              <a:t>- </a:t>
            </a:r>
            <a:r>
              <a:rPr lang="sq-AL" sz="1400" dirty="0">
                <a:solidFill>
                  <a:schemeClr val="bg1">
                    <a:lumMod val="10000"/>
                  </a:schemeClr>
                </a:solidFill>
              </a:rPr>
              <a:t>Çfarë funksionoi mirë? Çfarë mund të kisha bërë më mirë? A mund ta zbatoj këtë në situata të tjera?</a:t>
            </a: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14301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E95FE2-638E-36EA-4476-F31170390246}"/>
              </a:ext>
            </a:extLst>
          </p:cNvPr>
          <p:cNvGraphicFramePr>
            <a:graphicFrameLocks noGrp="1"/>
          </p:cNvGraphicFramePr>
          <p:nvPr>
            <p:extLst>
              <p:ext uri="{D42A27DB-BD31-4B8C-83A1-F6EECF244321}">
                <p14:modId xmlns:p14="http://schemas.microsoft.com/office/powerpoint/2010/main" val="2390439125"/>
              </p:ext>
            </p:extLst>
          </p:nvPr>
        </p:nvGraphicFramePr>
        <p:xfrm>
          <a:off x="154320" y="272363"/>
          <a:ext cx="8835360" cy="4598774"/>
        </p:xfrm>
        <a:graphic>
          <a:graphicData uri="http://schemas.openxmlformats.org/drawingml/2006/table">
            <a:tbl>
              <a:tblPr/>
              <a:tblGrid>
                <a:gridCol w="4403533">
                  <a:extLst>
                    <a:ext uri="{9D8B030D-6E8A-4147-A177-3AD203B41FA5}">
                      <a16:colId xmlns:a16="http://schemas.microsoft.com/office/drawing/2014/main" val="20000"/>
                    </a:ext>
                  </a:extLst>
                </a:gridCol>
                <a:gridCol w="4431827">
                  <a:extLst>
                    <a:ext uri="{9D8B030D-6E8A-4147-A177-3AD203B41FA5}">
                      <a16:colId xmlns:a16="http://schemas.microsoft.com/office/drawing/2014/main" val="20001"/>
                    </a:ext>
                  </a:extLst>
                </a:gridCol>
              </a:tblGrid>
              <a:tr h="200241">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1" i="0" dirty="0">
                          <a:solidFill>
                            <a:schemeClr val="bg1">
                              <a:lumMod val="10000"/>
                            </a:schemeClr>
                          </a:solidFill>
                          <a:latin typeface="Avenir Light" panose="020B0402020203020204" pitchFamily="34" charset="77"/>
                        </a:rPr>
                        <a:t>Përmbajtja e punëtorisë</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6F7"/>
                    </a:solid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1" i="0" dirty="0">
                          <a:solidFill>
                            <a:schemeClr val="bg1">
                              <a:lumMod val="10000"/>
                            </a:schemeClr>
                          </a:solidFill>
                          <a:latin typeface="Avenir Light" panose="020B0402020203020204" pitchFamily="34" charset="77"/>
                        </a:rPr>
                        <a:t>Aktivitetet</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6F7"/>
                    </a:solidFill>
                  </a:tcPr>
                </a:tc>
                <a:extLst>
                  <a:ext uri="{0D108BD9-81ED-4DB2-BD59-A6C34878D82A}">
                    <a16:rowId xmlns:a16="http://schemas.microsoft.com/office/drawing/2014/main" val="10000"/>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Fjalorth </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Aktiviteti i fjalorthit </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dirty="0">
                        <a:solidFill>
                          <a:schemeClr val="bg1">
                            <a:lumMod val="10000"/>
                          </a:schemeClr>
                        </a:solidFill>
                        <a:latin typeface="Avenir Light" panose="020B0402020203020204" pitchFamily="34" charset="77"/>
                      </a:endParaRP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Reflektimi para detyrës</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Çfarë janë nxënësit e vetërregulluar?</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Diskutim për punën në çifte</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2053">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Çfarë është meta-njohja dhe të nxënit e vetërregulluar?</a:t>
                      </a:r>
                      <a:br>
                        <a:rPr lang="sq-AL" sz="1000" b="0" i="0" dirty="0">
                          <a:solidFill>
                            <a:schemeClr val="bg1">
                              <a:lumMod val="10000"/>
                            </a:schemeClr>
                          </a:solidFill>
                          <a:latin typeface="Avenir Light" panose="020B0402020203020204" pitchFamily="34" charset="77"/>
                        </a:rPr>
                      </a:br>
                      <a:endParaRPr lang="sq-AL" sz="1000" b="0" i="0" dirty="0">
                        <a:solidFill>
                          <a:schemeClr val="bg1">
                            <a:lumMod val="10000"/>
                          </a:schemeClr>
                        </a:solidFill>
                        <a:latin typeface="Avenir Light" panose="020B0402020203020204" pitchFamily="34" charset="77"/>
                      </a:endParaRP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a:solidFill>
                          <a:schemeClr val="bg1">
                            <a:lumMod val="10000"/>
                          </a:schemeClr>
                        </a:solidFill>
                        <a:latin typeface="Avenir Light" panose="020B0402020203020204" pitchFamily="34" charset="77"/>
                      </a:endParaRP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Aktivitetet e të nxënit të vetërregulluar</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Aktivitet lidhur me pyetësorin</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Aktivitetet e vetë-vlerësimit</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a:solidFill>
                          <a:schemeClr val="bg1">
                            <a:lumMod val="10000"/>
                          </a:schemeClr>
                        </a:solidFill>
                        <a:latin typeface="Avenir Light" panose="020B0402020203020204" pitchFamily="34" charset="77"/>
                      </a:endParaRP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2117">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dirty="0">
                        <a:solidFill>
                          <a:schemeClr val="bg1">
                            <a:lumMod val="10000"/>
                          </a:schemeClr>
                        </a:solidFill>
                        <a:latin typeface="Avenir Light" panose="020B0402020203020204" pitchFamily="34" charset="77"/>
                      </a:endParaRP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Reflektimi gjatë detyrës</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2117">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Rubrika </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Vlerësimi i rubrikave</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Shembuj të praktikës së varfër pedagogjike në Kosovë</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dirty="0">
                        <a:solidFill>
                          <a:schemeClr val="bg1">
                            <a:lumMod val="10000"/>
                          </a:schemeClr>
                        </a:solidFill>
                        <a:latin typeface="Avenir Light" panose="020B0402020203020204" pitchFamily="34" charset="77"/>
                      </a:endParaRP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4149">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Tejkalimi i barrierave në një shkollë me burime të pamjaftueshme</a:t>
                      </a:r>
                    </a:p>
                    <a:p>
                      <a:pPr marL="0" lvl="0" indent="0" algn="l" rtl="0"/>
                      <a:endParaRPr lang="en-GB" altLang="en-US" sz="1000" b="0" i="0">
                        <a:solidFill>
                          <a:schemeClr val="bg1">
                            <a:lumMod val="10000"/>
                          </a:schemeClr>
                        </a:solidFill>
                        <a:latin typeface="Avenir Light" panose="020B0402020203020204" pitchFamily="34" charset="77"/>
                      </a:endParaRP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Aktiviteti i citimeve të nxënësve </a:t>
                      </a:r>
                    </a:p>
                    <a:p>
                      <a:pPr marL="0" lvl="0" indent="0" algn="l" rtl="0"/>
                      <a:endParaRPr lang="en-GB" altLang="en-US" sz="1000" b="0" i="0" dirty="0">
                        <a:solidFill>
                          <a:schemeClr val="bg1">
                            <a:lumMod val="10000"/>
                          </a:schemeClr>
                        </a:solidFill>
                        <a:latin typeface="Avenir Light" panose="020B0402020203020204" pitchFamily="34" charset="77"/>
                      </a:endParaRP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4149">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Praktika më e mirë e të nxënit të vetërregulluar</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Diskutimi mbi praktikat më të mira</a:t>
                      </a:r>
                    </a:p>
                    <a:p>
                      <a:pPr marL="0" lvl="0" indent="0" algn="l" rtl="0"/>
                      <a:endParaRPr lang="en-GB" altLang="en-US" sz="1000" b="0" i="0" dirty="0">
                        <a:solidFill>
                          <a:schemeClr val="bg1">
                            <a:lumMod val="10000"/>
                          </a:schemeClr>
                        </a:solidFill>
                        <a:latin typeface="Avenir Light" panose="020B0402020203020204" pitchFamily="34" charset="77"/>
                      </a:endParaRP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2053">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Të nxënit digjital</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dirty="0">
                        <a:solidFill>
                          <a:schemeClr val="bg1">
                            <a:lumMod val="10000"/>
                          </a:schemeClr>
                        </a:solidFill>
                        <a:latin typeface="Avenir Light" panose="020B0402020203020204" pitchFamily="34" charset="77"/>
                      </a:endParaRPr>
                    </a:p>
                    <a:p>
                      <a:pPr marL="0" lvl="0" indent="0" algn="l" rtl="0"/>
                      <a:endParaRPr lang="en-GB" altLang="en-US" sz="1000" b="0" i="0" dirty="0">
                        <a:solidFill>
                          <a:schemeClr val="bg1">
                            <a:lumMod val="10000"/>
                          </a:schemeClr>
                        </a:solidFill>
                        <a:latin typeface="Avenir Light" panose="020B0402020203020204" pitchFamily="34" charset="77"/>
                      </a:endParaRP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a:solidFill>
                            <a:schemeClr val="bg1">
                              <a:lumMod val="10000"/>
                            </a:schemeClr>
                          </a:solidFill>
                          <a:latin typeface="Avenir Light" panose="020B0402020203020204" pitchFamily="34" charset="77"/>
                        </a:rPr>
                        <a:t>Tekstet shkollore</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Aktiviteti me tekste shkollore</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4149">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a:solidFill>
                          <a:schemeClr val="bg1">
                            <a:lumMod val="10000"/>
                          </a:schemeClr>
                        </a:solidFill>
                        <a:latin typeface="Avenir Light" panose="020B0402020203020204" pitchFamily="34" charset="77"/>
                      </a:endParaRP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Definoni mësimdhënien dhe të nxënit e cilësisë së lartë</a:t>
                      </a:r>
                      <a:br>
                        <a:rPr lang="sq-AL" sz="1000" b="0" i="0" dirty="0">
                          <a:solidFill>
                            <a:schemeClr val="bg1">
                              <a:lumMod val="10000"/>
                            </a:schemeClr>
                          </a:solidFill>
                          <a:latin typeface="Avenir Light" panose="020B0402020203020204" pitchFamily="34" charset="77"/>
                        </a:rPr>
                      </a:br>
                      <a:r>
                        <a:rPr lang="sq-AL" sz="1000" b="0" i="0" dirty="0">
                          <a:solidFill>
                            <a:schemeClr val="bg1">
                              <a:lumMod val="10000"/>
                            </a:schemeClr>
                          </a:solidFill>
                          <a:latin typeface="Avenir Light" panose="020B0402020203020204" pitchFamily="34" charset="77"/>
                        </a:rPr>
                        <a:t> </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lgn="l" rtl="0"/>
                      <a:endParaRPr lang="en-GB" altLang="en-US" sz="1000" b="0" i="0">
                        <a:solidFill>
                          <a:schemeClr val="bg1">
                            <a:lumMod val="10000"/>
                          </a:schemeClr>
                        </a:solidFill>
                        <a:latin typeface="Avenir Light" panose="020B0402020203020204" pitchFamily="34" charset="77"/>
                      </a:endParaRP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Aktiviteti lidhur me vetë-studimin e shkollës. </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63286">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 Reflektim mbi punëtorinë</a:t>
                      </a:r>
                    </a:p>
                  </a:txBody>
                  <a:tcPr marL="68436" marR="68436" marT="34218" marB="342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marL="0" lvl="0" indent="0"/>
                      <a:r>
                        <a:rPr lang="sq-AL" sz="1000" b="0" i="0" dirty="0">
                          <a:solidFill>
                            <a:schemeClr val="bg1">
                              <a:lumMod val="10000"/>
                            </a:schemeClr>
                          </a:solidFill>
                          <a:latin typeface="Avenir Light" panose="020B0402020203020204" pitchFamily="34" charset="77"/>
                        </a:rPr>
                        <a:t>Reflektimi pas detyrës</a:t>
                      </a:r>
                    </a:p>
                  </a:txBody>
                  <a:tcPr marL="68436" marR="68436" marT="34218" marB="342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51455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9E68-AB95-4301-9C73-A247E8274A8A}"/>
              </a:ext>
            </a:extLst>
          </p:cNvPr>
          <p:cNvSpPr>
            <a:spLocks noGrp="1"/>
          </p:cNvSpPr>
          <p:nvPr>
            <p:ph type="title"/>
          </p:nvPr>
        </p:nvSpPr>
        <p:spPr>
          <a:xfrm>
            <a:off x="1357312" y="1187869"/>
            <a:ext cx="7269087" cy="572700"/>
          </a:xfrm>
        </p:spPr>
        <p:txBody>
          <a:bodyPr/>
          <a:lstStyle/>
          <a:p>
            <a:r>
              <a:rPr lang="sq-AL" sz="2800" dirty="0">
                <a:solidFill>
                  <a:srgbClr val="518BCB"/>
                </a:solidFill>
                <a:latin typeface="Avenir Next" panose="020B0503020202020204" pitchFamily="34" charset="0"/>
              </a:rPr>
              <a:t>Reflektimi gjatë punëtorisë</a:t>
            </a:r>
            <a:br>
              <a:rPr lang="sq-AL" sz="2800" dirty="0">
                <a:solidFill>
                  <a:srgbClr val="518BCB"/>
                </a:solidFill>
                <a:latin typeface="Avenir Next" panose="020B0503020202020204" pitchFamily="34" charset="0"/>
              </a:rPr>
            </a:br>
            <a:br>
              <a:rPr lang="sq-AL" sz="2000" b="0" dirty="0">
                <a:solidFill>
                  <a:srgbClr val="518BCB"/>
                </a:solidFill>
                <a:latin typeface="Avenir Next" panose="020B0503020202020204" pitchFamily="34" charset="0"/>
              </a:rPr>
            </a:br>
            <a:r>
              <a:rPr lang="sq-AL" sz="2000" b="0" dirty="0">
                <a:solidFill>
                  <a:srgbClr val="518BCB"/>
                </a:solidFill>
                <a:latin typeface="Avenir Next" panose="020B0503020202020204" pitchFamily="34" charset="0"/>
              </a:rPr>
              <a:t>Bëjini vetes këto pyetje</a:t>
            </a:r>
            <a:br>
              <a:rPr lang="sq-AL" sz="2000" b="0" dirty="0">
                <a:solidFill>
                  <a:srgbClr val="518BCB"/>
                </a:solidFill>
                <a:latin typeface="Avenir Next" panose="020B0503020202020204" pitchFamily="34" charset="0"/>
              </a:rPr>
            </a:br>
            <a:br>
              <a:rPr lang="sq-AL" sz="2000" b="0" dirty="0">
                <a:solidFill>
                  <a:srgbClr val="518BCB"/>
                </a:solidFill>
                <a:latin typeface="Avenir Next" panose="020B0503020202020204" pitchFamily="34" charset="0"/>
              </a:rPr>
            </a:br>
            <a:r>
              <a:rPr lang="sq-AL" sz="2000" b="0" dirty="0">
                <a:solidFill>
                  <a:srgbClr val="518BCB"/>
                </a:solidFill>
                <a:latin typeface="Avenir Next" panose="020B0503020202020204" pitchFamily="34" charset="0"/>
              </a:rPr>
              <a:t>Çfarë strategjish po i përdori për ta mbajtur mend përmbajtjen e kësaj punëtorie?</a:t>
            </a:r>
            <a:br>
              <a:rPr lang="sq-AL" sz="2000" b="0" dirty="0">
                <a:solidFill>
                  <a:srgbClr val="518BCB"/>
                </a:solidFill>
                <a:latin typeface="Avenir Next" panose="020B0503020202020204" pitchFamily="34" charset="0"/>
              </a:rPr>
            </a:br>
            <a:r>
              <a:rPr lang="sq-AL" sz="2000" b="0" dirty="0">
                <a:solidFill>
                  <a:srgbClr val="518BCB"/>
                </a:solidFill>
                <a:latin typeface="Avenir Next" panose="020B0503020202020204" pitchFamily="34" charset="0"/>
              </a:rPr>
              <a:t>A mund të bëjë diçka ndryshe?</a:t>
            </a:r>
            <a:endParaRPr lang="en-XK" sz="1600" b="0" dirty="0">
              <a:solidFill>
                <a:srgbClr val="518BCB"/>
              </a:solidFill>
              <a:latin typeface="Avenir Next" panose="020B0503020202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315D043-5504-232A-F3F9-F23CC9E2D0B3}"/>
              </a:ext>
            </a:extLst>
          </p:cNvPr>
          <p:cNvSpPr/>
          <p:nvPr/>
        </p:nvSpPr>
        <p:spPr>
          <a:xfrm>
            <a:off x="0" y="0"/>
            <a:ext cx="1124900" cy="51435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pic>
        <p:nvPicPr>
          <p:cNvPr id="11" name="Picture 10">
            <a:extLst>
              <a:ext uri="{FF2B5EF4-FFF2-40B4-BE49-F238E27FC236}">
                <a16:creationId xmlns:a16="http://schemas.microsoft.com/office/drawing/2014/main" id="{1B929F8B-035A-F738-C547-124B6BCC8BDE}"/>
              </a:ext>
            </a:extLst>
          </p:cNvPr>
          <p:cNvPicPr>
            <a:picLocks noChangeAspect="1"/>
          </p:cNvPicPr>
          <p:nvPr/>
        </p:nvPicPr>
        <p:blipFill>
          <a:blip r:embed="rId2">
            <a:alphaModFix amt="70000"/>
          </a:blip>
          <a:stretch>
            <a:fillRect/>
          </a:stretch>
        </p:blipFill>
        <p:spPr>
          <a:xfrm>
            <a:off x="-440340" y="0"/>
            <a:ext cx="2259362" cy="5143500"/>
          </a:xfrm>
          <a:prstGeom prst="rect">
            <a:avLst/>
          </a:prstGeom>
        </p:spPr>
      </p:pic>
      <p:sp>
        <p:nvSpPr>
          <p:cNvPr id="12" name="Google Shape;373;p43">
            <a:extLst>
              <a:ext uri="{FF2B5EF4-FFF2-40B4-BE49-F238E27FC236}">
                <a16:creationId xmlns:a16="http://schemas.microsoft.com/office/drawing/2014/main" id="{E4DCA256-B714-2DA2-121E-B00521DAC831}"/>
              </a:ext>
            </a:extLst>
          </p:cNvPr>
          <p:cNvSpPr/>
          <p:nvPr/>
        </p:nvSpPr>
        <p:spPr>
          <a:xfrm rot="-5400000" flipH="1">
            <a:off x="8508502" y="-321104"/>
            <a:ext cx="2058389" cy="2104957"/>
          </a:xfrm>
          <a:prstGeom prst="blockArc">
            <a:avLst>
              <a:gd name="adj1" fmla="val 14995968"/>
              <a:gd name="adj2" fmla="val 876153"/>
              <a:gd name="adj3" fmla="val 15746"/>
            </a:avLst>
          </a:prstGeom>
          <a:solidFill>
            <a:srgbClr val="6997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34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BDF462E-F113-880E-DB2B-98812A67555A}"/>
              </a:ext>
            </a:extLst>
          </p:cNvPr>
          <p:cNvSpPr>
            <a:spLocks noGrp="1"/>
          </p:cNvSpPr>
          <p:nvPr>
            <p:ph type="pic" idx="2"/>
          </p:nvPr>
        </p:nvSpPr>
        <p:spPr/>
      </p:sp>
      <p:sp>
        <p:nvSpPr>
          <p:cNvPr id="3" name="Title 2">
            <a:extLst>
              <a:ext uri="{FF2B5EF4-FFF2-40B4-BE49-F238E27FC236}">
                <a16:creationId xmlns:a16="http://schemas.microsoft.com/office/drawing/2014/main" id="{62D53FFD-F83D-1F74-EBAA-14E32974740C}"/>
              </a:ext>
            </a:extLst>
          </p:cNvPr>
          <p:cNvSpPr>
            <a:spLocks noGrp="1"/>
          </p:cNvSpPr>
          <p:nvPr>
            <p:ph type="title"/>
          </p:nvPr>
        </p:nvSpPr>
        <p:spPr>
          <a:xfrm>
            <a:off x="713224" y="2115050"/>
            <a:ext cx="4261025" cy="1491300"/>
          </a:xfrm>
        </p:spPr>
        <p:txBody>
          <a:bodyPr/>
          <a:lstStyle/>
          <a:p>
            <a:pPr marL="0" lvl="0" indent="0">
              <a:lnSpc>
                <a:spcPct val="90000"/>
              </a:lnSpc>
              <a:spcAft>
                <a:spcPts val="600"/>
              </a:spcAft>
            </a:pPr>
            <a:r>
              <a:rPr lang="sq-AL" sz="4000" dirty="0">
                <a:latin typeface="Avenir Next Heavy" panose="020B0503020202020204" pitchFamily="34" charset="0"/>
              </a:rPr>
              <a:t>Aktivitetet e vetë-vlerësimit</a:t>
            </a:r>
          </a:p>
        </p:txBody>
      </p:sp>
      <p:sp>
        <p:nvSpPr>
          <p:cNvPr id="4" name="Subtitle 3">
            <a:extLst>
              <a:ext uri="{FF2B5EF4-FFF2-40B4-BE49-F238E27FC236}">
                <a16:creationId xmlns:a16="http://schemas.microsoft.com/office/drawing/2014/main" id="{41DAC457-663B-D42A-A57A-ADEB54594B35}"/>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26629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t>Aktivitetet e vetë-vlerësimit</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nSpc>
                <a:spcPct val="90000"/>
              </a:lnSpc>
              <a:buNone/>
            </a:pPr>
            <a:r>
              <a:rPr lang="sq-AL" sz="1400" dirty="0">
                <a:solidFill>
                  <a:schemeClr val="bg1">
                    <a:lumMod val="10000"/>
                  </a:schemeClr>
                </a:solidFill>
              </a:rPr>
              <a:t>Nxënësit duhet ta </a:t>
            </a:r>
            <a:r>
              <a:rPr lang="sq-AL" sz="1400" b="1" dirty="0">
                <a:solidFill>
                  <a:schemeClr val="bg1">
                    <a:lumMod val="10000"/>
                  </a:schemeClr>
                </a:solidFill>
              </a:rPr>
              <a:t>vetë-vlerësojë çdo punë të vlerësuar në fund të një faze të të nxënit. Shembull: Test, Ese, Prezantime etj.</a:t>
            </a:r>
          </a:p>
          <a:p>
            <a:pPr marL="0" marR="0" lvl="0" indent="0">
              <a:lnSpc>
                <a:spcPct val="90000"/>
              </a:lnSpc>
              <a:buNone/>
            </a:pPr>
            <a:endParaRPr lang="sl-SI" altLang="en-US" sz="1400" dirty="0">
              <a:solidFill>
                <a:schemeClr val="bg1">
                  <a:lumMod val="10000"/>
                </a:schemeClr>
              </a:solidFill>
            </a:endParaRPr>
          </a:p>
          <a:p>
            <a:pPr marL="0" marR="0" lvl="0" indent="0">
              <a:lnSpc>
                <a:spcPct val="90000"/>
              </a:lnSpc>
              <a:buNone/>
            </a:pPr>
            <a:r>
              <a:rPr lang="sq-AL" sz="1400" dirty="0">
                <a:solidFill>
                  <a:schemeClr val="bg1">
                    <a:lumMod val="10000"/>
                  </a:schemeClr>
                </a:solidFill>
              </a:rPr>
              <a:t>Rubrikat mund t'u ndihmojnë nxënësve që t’i vetë-vlerësojnë më saktë disa lëndë.</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966331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E tërë puna e rëndësishme duhet të jetë:</a:t>
            </a:r>
            <a:endParaRPr lang="en-XK" dirty="0">
              <a:solidFill>
                <a:schemeClr val="bg1">
                  <a:lumMod val="10000"/>
                </a:schemeClr>
              </a:solidFill>
            </a:endParaRPr>
          </a:p>
        </p:txBody>
      </p:sp>
      <p:graphicFrame>
        <p:nvGraphicFramePr>
          <p:cNvPr id="6" name="Diagram 5">
            <a:extLst>
              <a:ext uri="{FF2B5EF4-FFF2-40B4-BE49-F238E27FC236}">
                <a16:creationId xmlns:a16="http://schemas.microsoft.com/office/drawing/2014/main" id="{D50F5E0A-FF95-B84E-E320-680319991E4E}"/>
              </a:ext>
            </a:extLst>
          </p:cNvPr>
          <p:cNvGraphicFramePr/>
          <p:nvPr>
            <p:extLst>
              <p:ext uri="{D42A27DB-BD31-4B8C-83A1-F6EECF244321}">
                <p14:modId xmlns:p14="http://schemas.microsoft.com/office/powerpoint/2010/main" val="3630263124"/>
              </p:ext>
            </p:extLst>
          </p:nvPr>
        </p:nvGraphicFramePr>
        <p:xfrm>
          <a:off x="1602581" y="1661850"/>
          <a:ext cx="5938838" cy="18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286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E5E3D6-57E3-F26D-D03F-0A4A9ADC165E}"/>
              </a:ext>
            </a:extLst>
          </p:cNvPr>
          <p:cNvSpPr>
            <a:spLocks noGrp="1"/>
          </p:cNvSpPr>
          <p:nvPr>
            <p:ph type="pic" idx="2"/>
          </p:nvPr>
        </p:nvSpPr>
        <p:spPr/>
      </p:sp>
      <p:sp>
        <p:nvSpPr>
          <p:cNvPr id="3" name="Title 2">
            <a:extLst>
              <a:ext uri="{FF2B5EF4-FFF2-40B4-BE49-F238E27FC236}">
                <a16:creationId xmlns:a16="http://schemas.microsoft.com/office/drawing/2014/main" id="{E0E6E875-C067-CF2A-F4BE-64C4F56C9EFC}"/>
              </a:ext>
            </a:extLst>
          </p:cNvPr>
          <p:cNvSpPr>
            <a:spLocks noGrp="1"/>
          </p:cNvSpPr>
          <p:nvPr>
            <p:ph type="title"/>
          </p:nvPr>
        </p:nvSpPr>
        <p:spPr/>
        <p:txBody>
          <a:bodyPr/>
          <a:lstStyle/>
          <a:p>
            <a:r>
              <a:rPr lang="en-GB" dirty="0" err="1"/>
              <a:t>Rubrika</a:t>
            </a:r>
            <a:endParaRPr lang="en-XK" dirty="0"/>
          </a:p>
        </p:txBody>
      </p:sp>
      <p:sp>
        <p:nvSpPr>
          <p:cNvPr id="4" name="Subtitle 3">
            <a:extLst>
              <a:ext uri="{FF2B5EF4-FFF2-40B4-BE49-F238E27FC236}">
                <a16:creationId xmlns:a16="http://schemas.microsoft.com/office/drawing/2014/main" id="{F2E91ADF-48F1-2D69-E7F6-6B9EC097781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4012853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Çfarë është </a:t>
            </a:r>
            <a:r>
              <a:rPr lang="sq-AL" dirty="0">
                <a:solidFill>
                  <a:schemeClr val="bg1">
                    <a:lumMod val="10000"/>
                  </a:schemeClr>
                </a:solidFill>
              </a:rPr>
              <a:t>rubrika?</a:t>
            </a:r>
            <a:br>
              <a:rPr lang="sq-AL" dirty="0">
                <a:solidFill>
                  <a:schemeClr val="bg1">
                    <a:lumMod val="10000"/>
                  </a:schemeClr>
                </a:solidFill>
                <a:ea typeface="+mj-ea"/>
                <a:cs typeface="+mj-cs"/>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r>
              <a:rPr lang="sq-AL" sz="1400" dirty="0">
                <a:solidFill>
                  <a:schemeClr val="tx1"/>
                </a:solidFill>
              </a:rPr>
              <a:t>Rubrika është një mjet vlerësimi që tregon qartë kriteret e të arriturave përgjatë të gjithë komponentëve të çfarëdo pune të nxënësve, me shkrim, me gojë dhe vizuale. </a:t>
            </a:r>
          </a:p>
          <a:p>
            <a:pPr marL="152400" indent="0" algn="l">
              <a:buNone/>
            </a:pPr>
            <a:endParaRPr lang="sl-SI" sz="1400" dirty="0">
              <a:solidFill>
                <a:schemeClr val="tx1"/>
              </a:solidFill>
            </a:endParaRPr>
          </a:p>
          <a:p>
            <a:pPr marL="152400" indent="0" algn="l">
              <a:buNone/>
            </a:pPr>
            <a:r>
              <a:rPr lang="sq-AL" sz="1400" dirty="0">
                <a:solidFill>
                  <a:schemeClr val="tx1"/>
                </a:solidFill>
              </a:rPr>
              <a:t>Rubrika mund të përdoret për notimin e detyrave, pjesëmarrjen në klasë ose notat e përgjithshme. </a:t>
            </a:r>
          </a:p>
          <a:p>
            <a:pPr marL="152400" indent="0" algn="l">
              <a:buNone/>
            </a:pPr>
            <a:endParaRPr lang="sl-SI" sz="1400" dirty="0">
              <a:solidFill>
                <a:schemeClr val="tx1"/>
              </a:solidFill>
              <a:effectLst/>
            </a:endParaRPr>
          </a:p>
          <a:p>
            <a:pPr marL="152400" indent="0" algn="l">
              <a:buNone/>
            </a:pPr>
            <a:r>
              <a:rPr lang="sq-AL" sz="1400" dirty="0">
                <a:solidFill>
                  <a:schemeClr val="tx1"/>
                </a:solidFill>
              </a:rPr>
              <a:t>Ekzistojnë dy lloje rubrikash: holistike dhe analitike.</a:t>
            </a:r>
          </a:p>
          <a:p>
            <a:pPr marL="152400" indent="0" algn="l">
              <a:buNone/>
            </a:pPr>
            <a:endParaRPr lang="sl-SI" sz="1400" dirty="0">
              <a:solidFill>
                <a:schemeClr val="tx1"/>
              </a:solidFill>
            </a:endParaRPr>
          </a:p>
          <a:p>
            <a:pPr marL="152400" indent="0" algn="l">
              <a:buNone/>
            </a:pPr>
            <a:r>
              <a:rPr lang="sq-AL" sz="1400" dirty="0">
                <a:solidFill>
                  <a:schemeClr val="tx1"/>
                </a:solidFill>
              </a:rPr>
              <a:t>Rubrika holistike i grupon disa kritere të ndryshme të vlerësimit dhe i klasifikon ato së bashku.</a:t>
            </a:r>
          </a:p>
          <a:p>
            <a:pPr marL="152400" indent="0" algn="l">
              <a:buNone/>
            </a:pPr>
            <a:endParaRPr lang="sl-SI" sz="1400" dirty="0">
              <a:solidFill>
                <a:schemeClr val="tx1"/>
              </a:solidFill>
            </a:endParaRPr>
          </a:p>
          <a:p>
            <a:pPr marL="152400" indent="0" algn="l">
              <a:buNone/>
            </a:pPr>
            <a:r>
              <a:rPr lang="sq-AL" sz="1400" dirty="0">
                <a:solidFill>
                  <a:schemeClr val="tx1"/>
                </a:solidFill>
              </a:rPr>
              <a:t>Rubrika analitike i ndanë kriteret e ndryshme të vlerësimit dhe i adreson ato në mënyrë gjithëpërfshirëse.</a:t>
            </a:r>
          </a:p>
          <a:p>
            <a:pPr marL="152400" indent="0" fontAlgn="base">
              <a:buNone/>
            </a:pPr>
            <a:endParaRPr lang="sq-AL" sz="1000" b="1" u="none" strike="noStrike" dirty="0">
              <a:solidFill>
                <a:schemeClr val="tx1"/>
              </a:solidFill>
            </a:endParaRPr>
          </a:p>
          <a:p>
            <a:pPr marL="152400" indent="0" fontAlgn="base">
              <a:buNone/>
            </a:pPr>
            <a:r>
              <a:rPr lang="sq-AL" sz="1000" b="1" u="none" strike="noStrike" dirty="0">
                <a:solidFill>
                  <a:schemeClr val="tx1"/>
                </a:solidFill>
              </a:rPr>
              <a:t>Rubrics Useful Assessment tools University of waterloo</a:t>
            </a:r>
          </a:p>
          <a:p>
            <a:pPr marL="152400" indent="0" fontAlgn="base">
              <a:buNone/>
            </a:pPr>
            <a:r>
              <a:rPr lang="sq-AL" sz="1000" b="1" u="none" strike="noStrike" dirty="0">
                <a:solidFill>
                  <a:schemeClr val="tx1"/>
                </a:solidFill>
              </a:rPr>
              <a:t>http://askdata.rks-gov.net/PXWeb/pxweb/sq/askdata/askdata__07%20National%20and%20government%20accounts__National%20accounts__Annual%20national%20accounts/gdp09.px/table/tableViewLayout1/?rxid=ad787284-363a-44a5-bb3d-0f067afa36b7 [accessed 25 May 2022]</a:t>
            </a:r>
          </a:p>
          <a:p>
            <a:pPr marL="152400" indent="0" fontAlgn="base">
              <a:buNone/>
            </a:pPr>
            <a:endParaRPr lang="sq-AL" sz="1000" b="1" u="none" strike="noStrike" dirty="0">
              <a:solidFill>
                <a:schemeClr val="tx1"/>
              </a:solidFill>
            </a:endParaRPr>
          </a:p>
        </p:txBody>
      </p:sp>
    </p:spTree>
    <p:extLst>
      <p:ext uri="{BB962C8B-B14F-4D97-AF65-F5344CB8AC3E}">
        <p14:creationId xmlns:p14="http://schemas.microsoft.com/office/powerpoint/2010/main" val="163190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Çfarë është </a:t>
            </a:r>
            <a:r>
              <a:rPr lang="sq-AL" dirty="0">
                <a:solidFill>
                  <a:schemeClr val="bg1">
                    <a:lumMod val="10000"/>
                  </a:schemeClr>
                </a:solidFill>
              </a:rPr>
              <a:t>rubrika?</a:t>
            </a:r>
            <a:br>
              <a:rPr lang="sq-AL" dirty="0">
                <a:solidFill>
                  <a:schemeClr val="bg1">
                    <a:lumMod val="10000"/>
                  </a:schemeClr>
                </a:solidFill>
                <a:ea typeface="+mj-ea"/>
                <a:cs typeface="+mj-cs"/>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r>
              <a:rPr lang="sq-AL" sz="1400" b="0" i="0" dirty="0">
                <a:solidFill>
                  <a:schemeClr val="tx1"/>
                </a:solidFill>
                <a:latin typeface="Avenir Book" panose="02000503020000020003" pitchFamily="2" charset="0"/>
              </a:rPr>
              <a:t>Rubrika është një mjet vlerësimi, i cili përshkruan nivelet e arritjeve në një fushë të caktuar të performancës, të kuptuarit ose sjelljes. </a:t>
            </a:r>
          </a:p>
          <a:p>
            <a:pPr marL="152400" indent="0" algn="l">
              <a:buNone/>
            </a:pPr>
            <a:endParaRPr lang="sl-SI" sz="1400" dirty="0">
              <a:solidFill>
                <a:schemeClr val="tx1"/>
              </a:solidFill>
              <a:latin typeface="Avenir Book" panose="02000503020000020003" pitchFamily="2" charset="0"/>
            </a:endParaRPr>
          </a:p>
          <a:p>
            <a:pPr marL="152400" indent="0" algn="l">
              <a:buNone/>
            </a:pPr>
            <a:r>
              <a:rPr lang="sq-AL" sz="1400" b="0" i="0" dirty="0">
                <a:solidFill>
                  <a:schemeClr val="tx1"/>
                </a:solidFill>
                <a:latin typeface="Avenir Book" panose="02000503020000020003" pitchFamily="2" charset="0"/>
              </a:rPr>
              <a:t>Rubrikat përbëhen nga katër pjesë themelore. Në formën e saj më të thjeshtë, rubrika përfshin:</a:t>
            </a:r>
          </a:p>
          <a:p>
            <a:pPr marL="152400" indent="0" algn="l">
              <a:buNone/>
            </a:pPr>
            <a:endParaRPr lang="sq-AL" sz="1000" u="none" strike="noStrike" dirty="0">
              <a:solidFill>
                <a:schemeClr val="tx1"/>
              </a:solidFill>
            </a:endParaRPr>
          </a:p>
        </p:txBody>
      </p:sp>
    </p:spTree>
    <p:extLst>
      <p:ext uri="{BB962C8B-B14F-4D97-AF65-F5344CB8AC3E}">
        <p14:creationId xmlns:p14="http://schemas.microsoft.com/office/powerpoint/2010/main" val="1595456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Çfarë është </a:t>
            </a:r>
            <a:r>
              <a:rPr lang="sq-AL" dirty="0">
                <a:solidFill>
                  <a:schemeClr val="bg1">
                    <a:lumMod val="10000"/>
                  </a:schemeClr>
                </a:solidFill>
              </a:rPr>
              <a:t>rubrika?</a:t>
            </a:r>
            <a:br>
              <a:rPr lang="sq-AL" dirty="0">
                <a:solidFill>
                  <a:schemeClr val="bg1">
                    <a:lumMod val="10000"/>
                  </a:schemeClr>
                </a:solidFill>
                <a:ea typeface="+mj-ea"/>
                <a:cs typeface="+mj-cs"/>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495300" indent="-342900" algn="l">
              <a:buFont typeface="+mj-lt"/>
              <a:buAutoNum type="arabicPeriod"/>
            </a:pPr>
            <a:r>
              <a:rPr lang="sq-AL" sz="1400" b="1" dirty="0">
                <a:solidFill>
                  <a:srgbClr val="518BCB"/>
                </a:solidFill>
              </a:rPr>
              <a:t>Përshkrimin e detyrës</a:t>
            </a:r>
            <a:r>
              <a:rPr lang="sq-AL" sz="1400" b="1" dirty="0">
                <a:solidFill>
                  <a:schemeClr val="tx1"/>
                </a:solidFill>
              </a:rPr>
              <a:t>. </a:t>
            </a:r>
            <a:r>
              <a:rPr lang="sq-AL" sz="1400" dirty="0">
                <a:solidFill>
                  <a:schemeClr val="tx1"/>
                </a:solidFill>
              </a:rPr>
              <a:t>Rezultati që vlerësohet ose udhëzimet që i kanë marrë nxënësit për një detyrë.</a:t>
            </a:r>
          </a:p>
          <a:p>
            <a:pPr marL="495300" indent="-342900" algn="l">
              <a:buFont typeface="+mj-lt"/>
              <a:buAutoNum type="arabicPeriod"/>
            </a:pPr>
            <a:endParaRPr lang="sq-AL" sz="1400" b="1" dirty="0">
              <a:solidFill>
                <a:schemeClr val="tx1"/>
              </a:solidFill>
            </a:endParaRPr>
          </a:p>
          <a:p>
            <a:pPr marL="495300" indent="-342900" algn="l">
              <a:buFont typeface="+mj-lt"/>
              <a:buAutoNum type="arabicPeriod"/>
            </a:pPr>
            <a:r>
              <a:rPr lang="sq-AL" sz="1400" b="1" dirty="0">
                <a:solidFill>
                  <a:srgbClr val="518BCB"/>
                </a:solidFill>
              </a:rPr>
              <a:t>Karakteristikat që do të vlerësohen (rreshtat)</a:t>
            </a:r>
            <a:r>
              <a:rPr lang="sq-AL" sz="1400" b="1" dirty="0">
                <a:solidFill>
                  <a:schemeClr val="tx1"/>
                </a:solidFill>
              </a:rPr>
              <a:t>. </a:t>
            </a:r>
            <a:r>
              <a:rPr lang="sq-AL" sz="1400" dirty="0">
                <a:solidFill>
                  <a:schemeClr val="tx1"/>
                </a:solidFill>
              </a:rPr>
              <a:t>Aftësitë, njohuritë dhe/ose sjelljet që duhet të demonstrohen.</a:t>
            </a:r>
          </a:p>
          <a:p>
            <a:pPr marL="495300" indent="-342900" algn="l">
              <a:buFont typeface="+mj-lt"/>
              <a:buAutoNum type="arabicPeriod"/>
            </a:pPr>
            <a:endParaRPr lang="sq-AL" sz="1400" b="1" dirty="0">
              <a:solidFill>
                <a:schemeClr val="tx1"/>
              </a:solidFill>
            </a:endParaRPr>
          </a:p>
          <a:p>
            <a:pPr marL="495300" indent="-342900" algn="l">
              <a:buFont typeface="+mj-lt"/>
              <a:buAutoNum type="arabicPeriod"/>
            </a:pPr>
            <a:r>
              <a:rPr lang="sq-AL" sz="1400" b="1" dirty="0">
                <a:solidFill>
                  <a:srgbClr val="518BCB"/>
                </a:solidFill>
              </a:rPr>
              <a:t>Nivelet e zotërimit/shkalla (kolonat)</a:t>
            </a:r>
            <a:r>
              <a:rPr lang="sq-AL" sz="1400" b="1" dirty="0">
                <a:solidFill>
                  <a:schemeClr val="tx1"/>
                </a:solidFill>
              </a:rPr>
              <a:t>. </a:t>
            </a:r>
            <a:r>
              <a:rPr lang="sq-AL" sz="1400" dirty="0">
                <a:solidFill>
                  <a:schemeClr val="tx1"/>
                </a:solidFill>
              </a:rPr>
              <a:t>Emërtimet që përdoren për t’i përshkruar nivelet e zotërimit duhet të jenë me takt dhe të qarta. Emërtimet e përdorura zakonisht përfshijnë:</a:t>
            </a:r>
          </a:p>
          <a:p>
            <a:pPr marL="952500" lvl="1" indent="-342900">
              <a:buFont typeface="+mj-lt"/>
              <a:buAutoNum type="arabicPeriod"/>
            </a:pPr>
            <a:r>
              <a:rPr lang="sq-AL" dirty="0">
                <a:solidFill>
                  <a:schemeClr val="tx1"/>
                </a:solidFill>
                <a:latin typeface="Avenir Light" panose="020B0402020203020204" pitchFamily="34" charset="77"/>
              </a:rPr>
              <a:t>Nuk i përmbushë, u ofrohet, i përmbushë, i tejkalon.</a:t>
            </a:r>
          </a:p>
          <a:p>
            <a:pPr marL="952500" lvl="1" indent="-342900">
              <a:buFont typeface="+mj-lt"/>
              <a:buAutoNum type="arabicPeriod"/>
            </a:pPr>
            <a:r>
              <a:rPr lang="sq-AL" dirty="0">
                <a:solidFill>
                  <a:schemeClr val="tx1"/>
                </a:solidFill>
                <a:latin typeface="Avenir Light" panose="020B0402020203020204" pitchFamily="34" charset="77"/>
              </a:rPr>
              <a:t>Shembullor, i aftë, margjinal, i papranueshëm</a:t>
            </a:r>
          </a:p>
          <a:p>
            <a:pPr marL="952500" lvl="1" indent="-342900">
              <a:buFont typeface="+mj-lt"/>
              <a:buAutoNum type="arabicPeriod"/>
            </a:pPr>
            <a:r>
              <a:rPr lang="sq-AL" dirty="0">
                <a:solidFill>
                  <a:schemeClr val="tx1"/>
                </a:solidFill>
                <a:latin typeface="Avenir Light" panose="020B0402020203020204" pitchFamily="34" charset="77"/>
              </a:rPr>
              <a:t>I avancuar, niveli i mesëm i lartë, i mesëm, fillestar</a:t>
            </a:r>
          </a:p>
          <a:p>
            <a:pPr marL="952500" lvl="1" indent="-342900">
              <a:buFont typeface="+mj-lt"/>
              <a:buAutoNum type="arabicPeriod"/>
            </a:pPr>
            <a:r>
              <a:rPr lang="sq-AL" dirty="0">
                <a:solidFill>
                  <a:schemeClr val="tx1"/>
                </a:solidFill>
                <a:latin typeface="Avenir Light" panose="020B0402020203020204" pitchFamily="34" charset="77"/>
              </a:rPr>
              <a:t>1, 2, 3, 4</a:t>
            </a:r>
          </a:p>
          <a:p>
            <a:pPr marL="152400" indent="0" algn="l">
              <a:buNone/>
            </a:pPr>
            <a:endParaRPr lang="sq-AL" sz="1000" u="none" strike="noStrike" dirty="0">
              <a:solidFill>
                <a:schemeClr val="tx1"/>
              </a:solidFill>
            </a:endParaRPr>
          </a:p>
        </p:txBody>
      </p:sp>
    </p:spTree>
    <p:extLst>
      <p:ext uri="{BB962C8B-B14F-4D97-AF65-F5344CB8AC3E}">
        <p14:creationId xmlns:p14="http://schemas.microsoft.com/office/powerpoint/2010/main" val="34538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B31A-E4D4-73D5-8030-67E0C38BB61A}"/>
              </a:ext>
            </a:extLst>
          </p:cNvPr>
          <p:cNvSpPr>
            <a:spLocks noGrp="1"/>
          </p:cNvSpPr>
          <p:nvPr>
            <p:ph type="title"/>
          </p:nvPr>
        </p:nvSpPr>
        <p:spPr/>
        <p:txBody>
          <a:bodyPr/>
          <a:lstStyle/>
          <a:p>
            <a:r>
              <a:rPr lang="en-GB" dirty="0" err="1"/>
              <a:t>Rubrika</a:t>
            </a:r>
            <a:r>
              <a:rPr lang="en-GB" dirty="0"/>
              <a:t> e </a:t>
            </a:r>
            <a:r>
              <a:rPr lang="en-GB" dirty="0" err="1"/>
              <a:t>të</a:t>
            </a:r>
            <a:r>
              <a:rPr lang="en-GB" dirty="0"/>
              <a:t> </a:t>
            </a:r>
            <a:r>
              <a:rPr lang="en-GB" dirty="0" err="1"/>
              <a:t>nxënit</a:t>
            </a:r>
            <a:r>
              <a:rPr lang="en-GB" dirty="0"/>
              <a:t> </a:t>
            </a:r>
            <a:r>
              <a:rPr lang="en-GB" dirty="0" err="1"/>
              <a:t>bashkëpunues</a:t>
            </a:r>
            <a:br>
              <a:rPr lang="en-GB" dirty="0"/>
            </a:br>
            <a:r>
              <a:rPr lang="en-GB" dirty="0" err="1"/>
              <a:t>Klasa</a:t>
            </a:r>
            <a:r>
              <a:rPr lang="en-GB" dirty="0"/>
              <a:t> 4</a:t>
            </a:r>
            <a:br>
              <a:rPr lang="en-GB" dirty="0"/>
            </a:br>
            <a:endParaRPr lang="en-XK" dirty="0"/>
          </a:p>
        </p:txBody>
      </p:sp>
      <p:sp>
        <p:nvSpPr>
          <p:cNvPr id="3" name="Text Placeholder 2">
            <a:extLst>
              <a:ext uri="{FF2B5EF4-FFF2-40B4-BE49-F238E27FC236}">
                <a16:creationId xmlns:a16="http://schemas.microsoft.com/office/drawing/2014/main" id="{F7231953-132E-FE84-D088-F854E162D462}"/>
              </a:ext>
            </a:extLst>
          </p:cNvPr>
          <p:cNvSpPr>
            <a:spLocks noGrp="1"/>
          </p:cNvSpPr>
          <p:nvPr>
            <p:ph type="body" idx="1"/>
          </p:nvPr>
        </p:nvSpPr>
        <p:spPr/>
        <p:txBody>
          <a:bodyPr/>
          <a:lstStyle/>
          <a:p>
            <a:endParaRPr lang="en-XK"/>
          </a:p>
        </p:txBody>
      </p:sp>
      <p:graphicFrame>
        <p:nvGraphicFramePr>
          <p:cNvPr id="6" name="Table 6">
            <a:extLst>
              <a:ext uri="{FF2B5EF4-FFF2-40B4-BE49-F238E27FC236}">
                <a16:creationId xmlns:a16="http://schemas.microsoft.com/office/drawing/2014/main" id="{D80FDFCB-C264-59C0-1D4A-CBB13B97D3A1}"/>
              </a:ext>
            </a:extLst>
          </p:cNvPr>
          <p:cNvGraphicFramePr>
            <a:graphicFrameLocks noGrp="1"/>
          </p:cNvGraphicFramePr>
          <p:nvPr/>
        </p:nvGraphicFramePr>
        <p:xfrm>
          <a:off x="1411965" y="1563830"/>
          <a:ext cx="6724870" cy="3063240"/>
        </p:xfrm>
        <a:graphic>
          <a:graphicData uri="http://schemas.openxmlformats.org/drawingml/2006/table">
            <a:tbl>
              <a:tblPr firstRow="1" bandRow="1">
                <a:tableStyleId>{5125D04F-9EB8-46EC-B540-F5C6E4D42CA6}</a:tableStyleId>
              </a:tblPr>
              <a:tblGrid>
                <a:gridCol w="1344974">
                  <a:extLst>
                    <a:ext uri="{9D8B030D-6E8A-4147-A177-3AD203B41FA5}">
                      <a16:colId xmlns:a16="http://schemas.microsoft.com/office/drawing/2014/main" val="1771990969"/>
                    </a:ext>
                  </a:extLst>
                </a:gridCol>
                <a:gridCol w="1344974">
                  <a:extLst>
                    <a:ext uri="{9D8B030D-6E8A-4147-A177-3AD203B41FA5}">
                      <a16:colId xmlns:a16="http://schemas.microsoft.com/office/drawing/2014/main" val="3640567125"/>
                    </a:ext>
                  </a:extLst>
                </a:gridCol>
                <a:gridCol w="1344974">
                  <a:extLst>
                    <a:ext uri="{9D8B030D-6E8A-4147-A177-3AD203B41FA5}">
                      <a16:colId xmlns:a16="http://schemas.microsoft.com/office/drawing/2014/main" val="1638574470"/>
                    </a:ext>
                  </a:extLst>
                </a:gridCol>
                <a:gridCol w="1344974">
                  <a:extLst>
                    <a:ext uri="{9D8B030D-6E8A-4147-A177-3AD203B41FA5}">
                      <a16:colId xmlns:a16="http://schemas.microsoft.com/office/drawing/2014/main" val="1096598272"/>
                    </a:ext>
                  </a:extLst>
                </a:gridCol>
                <a:gridCol w="1344974">
                  <a:extLst>
                    <a:ext uri="{9D8B030D-6E8A-4147-A177-3AD203B41FA5}">
                      <a16:colId xmlns:a16="http://schemas.microsoft.com/office/drawing/2014/main" val="1524861599"/>
                    </a:ext>
                  </a:extLst>
                </a:gridCol>
              </a:tblGrid>
              <a:tr h="195697">
                <a:tc>
                  <a:txBody>
                    <a:bodyPr/>
                    <a:lstStyle/>
                    <a:p>
                      <a:pPr algn="ctr"/>
                      <a:r>
                        <a:rPr lang="en-GB" sz="900" b="1" i="0" dirty="0" err="1">
                          <a:latin typeface="Avenir Light" panose="020B0402020203020204" pitchFamily="34" charset="77"/>
                        </a:rPr>
                        <a:t>Kategoria</a:t>
                      </a:r>
                      <a:endParaRPr lang="en-GB" sz="900" b="1" i="0" dirty="0">
                        <a:latin typeface="Avenir Light" panose="020B0402020203020204" pitchFamily="34" charset="77"/>
                      </a:endParaRPr>
                    </a:p>
                  </a:txBody>
                  <a:tcPr anchor="ctr">
                    <a:solidFill>
                      <a:srgbClr val="DEE6F7"/>
                    </a:solidFill>
                  </a:tcPr>
                </a:tc>
                <a:tc>
                  <a:txBody>
                    <a:bodyPr/>
                    <a:lstStyle/>
                    <a:p>
                      <a:pPr algn="ctr"/>
                      <a:r>
                        <a:rPr lang="en-XK" sz="900" b="1" i="0">
                          <a:latin typeface="Avenir Light" panose="020B0402020203020204" pitchFamily="34" charset="77"/>
                        </a:rPr>
                        <a:t>4</a:t>
                      </a:r>
                    </a:p>
                  </a:txBody>
                  <a:tcPr anchor="ctr">
                    <a:solidFill>
                      <a:srgbClr val="DEE6F7"/>
                    </a:solidFill>
                  </a:tcPr>
                </a:tc>
                <a:tc>
                  <a:txBody>
                    <a:bodyPr/>
                    <a:lstStyle/>
                    <a:p>
                      <a:pPr algn="ctr"/>
                      <a:r>
                        <a:rPr lang="en-XK" sz="900" b="1" i="0">
                          <a:latin typeface="Avenir Light" panose="020B0402020203020204" pitchFamily="34" charset="77"/>
                        </a:rPr>
                        <a:t>3</a:t>
                      </a:r>
                    </a:p>
                  </a:txBody>
                  <a:tcPr anchor="ctr">
                    <a:solidFill>
                      <a:srgbClr val="DEE6F7"/>
                    </a:solidFill>
                  </a:tcPr>
                </a:tc>
                <a:tc>
                  <a:txBody>
                    <a:bodyPr/>
                    <a:lstStyle/>
                    <a:p>
                      <a:pPr algn="ctr"/>
                      <a:r>
                        <a:rPr lang="en-XK" sz="900" b="1" i="0">
                          <a:latin typeface="Avenir Light" panose="020B0402020203020204" pitchFamily="34" charset="77"/>
                        </a:rPr>
                        <a:t>2</a:t>
                      </a:r>
                    </a:p>
                  </a:txBody>
                  <a:tcPr anchor="ctr">
                    <a:solidFill>
                      <a:srgbClr val="DEE6F7"/>
                    </a:solidFill>
                  </a:tcPr>
                </a:tc>
                <a:tc>
                  <a:txBody>
                    <a:bodyPr/>
                    <a:lstStyle/>
                    <a:p>
                      <a:pPr algn="ctr"/>
                      <a:r>
                        <a:rPr lang="en-XK" sz="900" b="1" i="0" dirty="0">
                          <a:latin typeface="Avenir Light" panose="020B0402020203020204" pitchFamily="34" charset="77"/>
                        </a:rPr>
                        <a:t>1</a:t>
                      </a:r>
                    </a:p>
                  </a:txBody>
                  <a:tcPr anchor="ctr">
                    <a:solidFill>
                      <a:srgbClr val="DEE6F7"/>
                    </a:solidFill>
                  </a:tcPr>
                </a:tc>
                <a:extLst>
                  <a:ext uri="{0D108BD9-81ED-4DB2-BD59-A6C34878D82A}">
                    <a16:rowId xmlns:a16="http://schemas.microsoft.com/office/drawing/2014/main" val="638304984"/>
                  </a:ext>
                </a:extLst>
              </a:tr>
              <a:tr h="370840">
                <a:tc>
                  <a:txBody>
                    <a:bodyPr/>
                    <a:lstStyle/>
                    <a:p>
                      <a:pPr algn="ctr"/>
                      <a:r>
                        <a:rPr lang="en-GB" sz="900" b="1" i="0">
                          <a:latin typeface="Avenir Light" panose="020B0402020203020204" pitchFamily="34" charset="77"/>
                        </a:rPr>
                        <a:t>Kontributi në grup</a:t>
                      </a:r>
                    </a:p>
                  </a:txBody>
                  <a:tcPr anchor="ctr"/>
                </a:tc>
                <a:tc>
                  <a:txBody>
                    <a:bodyPr/>
                    <a:lstStyle/>
                    <a:p>
                      <a:pPr algn="ctr"/>
                      <a:r>
                        <a:rPr lang="en-GB" sz="900" b="0" i="0">
                          <a:latin typeface="Avenir Light" panose="020B0402020203020204" pitchFamily="34" charset="77"/>
                        </a:rPr>
                        <a:t>Ndihmon të gjithë anëtarët e grupit në mënyrë konsistente dhe aktive në përfundimin e projektit</a:t>
                      </a:r>
                    </a:p>
                  </a:txBody>
                  <a:tcPr anchor="ctr"/>
                </a:tc>
                <a:tc>
                  <a:txBody>
                    <a:bodyPr/>
                    <a:lstStyle/>
                    <a:p>
                      <a:pPr algn="ctr"/>
                      <a:r>
                        <a:rPr lang="en-GB" sz="900" b="0" i="0">
                          <a:latin typeface="Avenir Light" panose="020B0402020203020204" pitchFamily="34" charset="77"/>
                        </a:rPr>
                        <a:t>Punon në projektin e grupit pasi i kërkohet herë-pas-here. 3+ herë</a:t>
                      </a:r>
                    </a:p>
                  </a:txBody>
                  <a:tcPr anchor="ctr"/>
                </a:tc>
                <a:tc>
                  <a:txBody>
                    <a:bodyPr/>
                    <a:lstStyle/>
                    <a:p>
                      <a:pPr algn="ctr"/>
                      <a:r>
                        <a:rPr lang="en-GB" sz="900" b="0" i="0">
                          <a:latin typeface="Avenir Light" panose="020B0402020203020204" pitchFamily="34" charset="77"/>
                        </a:rPr>
                        <a:t>Punon në projektin e grupit pasi i kërkohet shpeshherë. 5+ herë</a:t>
                      </a:r>
                    </a:p>
                  </a:txBody>
                  <a:tcPr anchor="ctr"/>
                </a:tc>
                <a:tc>
                  <a:txBody>
                    <a:bodyPr/>
                    <a:lstStyle/>
                    <a:p>
                      <a:pPr algn="ctr"/>
                      <a:r>
                        <a:rPr lang="en-GB" sz="900" b="0" i="0">
                          <a:latin typeface="Avenir Light" panose="020B0402020203020204" pitchFamily="34" charset="77"/>
                        </a:rPr>
                        <a:t>Punon në projektin e grupit vetëm kur kjo gjë i kërkohet. </a:t>
                      </a:r>
                    </a:p>
                  </a:txBody>
                  <a:tcPr anchor="ctr"/>
                </a:tc>
                <a:extLst>
                  <a:ext uri="{0D108BD9-81ED-4DB2-BD59-A6C34878D82A}">
                    <a16:rowId xmlns:a16="http://schemas.microsoft.com/office/drawing/2014/main" val="1791671640"/>
                  </a:ext>
                </a:extLst>
              </a:tr>
              <a:tr h="370840">
                <a:tc>
                  <a:txBody>
                    <a:bodyPr/>
                    <a:lstStyle/>
                    <a:p>
                      <a:pPr algn="ctr"/>
                      <a:r>
                        <a:rPr lang="en-GB" sz="900" b="1" i="0">
                          <a:latin typeface="Avenir Light" panose="020B0402020203020204" pitchFamily="34" charset="77"/>
                        </a:rPr>
                        <a:t>Puna dhe ndarja me të tjerët</a:t>
                      </a:r>
                    </a:p>
                  </a:txBody>
                  <a:tcPr anchor="ctr"/>
                </a:tc>
                <a:tc>
                  <a:txBody>
                    <a:bodyPr/>
                    <a:lstStyle/>
                    <a:p>
                      <a:pPr algn="ctr"/>
                      <a:r>
                        <a:rPr lang="en-GB" sz="900" b="0" i="0">
                          <a:latin typeface="Avenir Light" panose="020B0402020203020204" pitchFamily="34" charset="77"/>
                        </a:rPr>
                        <a:t>Bashkëpunon me të gjithë anëtarët e grupit dhe me dëshirë pranon idetë e tjerëve. </a:t>
                      </a:r>
                    </a:p>
                  </a:txBody>
                  <a:tcPr anchor="ctr"/>
                </a:tc>
                <a:tc>
                  <a:txBody>
                    <a:bodyPr/>
                    <a:lstStyle/>
                    <a:p>
                      <a:pPr algn="ctr"/>
                      <a:r>
                        <a:rPr lang="en-GB" sz="900" b="0" i="0">
                          <a:latin typeface="Avenir Light" panose="020B0402020203020204" pitchFamily="34" charset="77"/>
                        </a:rPr>
                        <a:t>Bashkëpunon me shumicën e anëtarëve të grupit dhe pranon shumicën e ideve nga tjerët.</a:t>
                      </a:r>
                    </a:p>
                  </a:txBody>
                  <a:tcPr anchor="ctr"/>
                </a:tc>
                <a:tc>
                  <a:txBody>
                    <a:bodyPr/>
                    <a:lstStyle/>
                    <a:p>
                      <a:pPr algn="ctr"/>
                      <a:r>
                        <a:rPr lang="en-GB" sz="900" b="0" i="0">
                          <a:latin typeface="Avenir Light" panose="020B0402020203020204" pitchFamily="34" charset="77"/>
                        </a:rPr>
                        <a:t>Nuk bashkëpunon me shumicën e anëtarëve të grupit dhe pranon disa ide nga tjerët.</a:t>
                      </a:r>
                    </a:p>
                  </a:txBody>
                  <a:tcPr anchor="ctr"/>
                </a:tc>
                <a:tc>
                  <a:txBody>
                    <a:bodyPr/>
                    <a:lstStyle/>
                    <a:p>
                      <a:pPr algn="ctr"/>
                      <a:r>
                        <a:rPr lang="en-GB" sz="900" b="0" i="0">
                          <a:latin typeface="Avenir Light" panose="020B0402020203020204" pitchFamily="34" charset="77"/>
                        </a:rPr>
                        <a:t>Nuk bashkëpunon mirë me të gjithë anëtarët e grupit dhe nuk pranon ide nga tjerët. </a:t>
                      </a:r>
                    </a:p>
                  </a:txBody>
                  <a:tcPr anchor="ctr"/>
                </a:tc>
                <a:extLst>
                  <a:ext uri="{0D108BD9-81ED-4DB2-BD59-A6C34878D82A}">
                    <a16:rowId xmlns:a16="http://schemas.microsoft.com/office/drawing/2014/main" val="3172579167"/>
                  </a:ext>
                </a:extLst>
              </a:tr>
              <a:tr h="370840">
                <a:tc>
                  <a:txBody>
                    <a:bodyPr/>
                    <a:lstStyle/>
                    <a:p>
                      <a:pPr algn="ctr"/>
                      <a:r>
                        <a:rPr lang="en-GB" sz="900" b="1" i="0">
                          <a:latin typeface="Avenir Light" panose="020B0402020203020204" pitchFamily="34" charset="77"/>
                        </a:rPr>
                        <a:t>Përqendrimi në detyrë</a:t>
                      </a:r>
                    </a:p>
                  </a:txBody>
                  <a:tcPr anchor="ctr"/>
                </a:tc>
                <a:tc>
                  <a:txBody>
                    <a:bodyPr/>
                    <a:lstStyle/>
                    <a:p>
                      <a:pPr algn="ctr"/>
                      <a:r>
                        <a:rPr lang="en-GB" sz="900" b="0" i="0">
                          <a:latin typeface="Avenir Light" panose="020B0402020203020204" pitchFamily="34" charset="77"/>
                        </a:rPr>
                        <a:t>Qëndron në detyrë gjatë tërë projektit.</a:t>
                      </a:r>
                    </a:p>
                  </a:txBody>
                  <a:tcPr anchor="ctr"/>
                </a:tc>
                <a:tc>
                  <a:txBody>
                    <a:bodyPr/>
                    <a:lstStyle/>
                    <a:p>
                      <a:pPr algn="ctr"/>
                      <a:r>
                        <a:rPr lang="en-GB" sz="900" b="0" i="0">
                          <a:latin typeface="Avenir Light" panose="020B0402020203020204" pitchFamily="34" charset="77"/>
                        </a:rPr>
                        <a:t>Qëndron në detyrë në pjesën më të madhe të projektit.</a:t>
                      </a:r>
                    </a:p>
                  </a:txBody>
                  <a:tcPr anchor="ctr"/>
                </a:tc>
                <a:tc>
                  <a:txBody>
                    <a:bodyPr/>
                    <a:lstStyle/>
                    <a:p>
                      <a:pPr algn="ctr"/>
                      <a:r>
                        <a:rPr lang="en-GB" sz="900" b="0" i="0">
                          <a:latin typeface="Avenir Light" panose="020B0402020203020204" pitchFamily="34" charset="77"/>
                        </a:rPr>
                        <a:t>Qëndron në detyrë vetëm gjatë një pjese të projektit. </a:t>
                      </a:r>
                    </a:p>
                  </a:txBody>
                  <a:tcPr anchor="ctr"/>
                </a:tc>
                <a:tc>
                  <a:txBody>
                    <a:bodyPr/>
                    <a:lstStyle/>
                    <a:p>
                      <a:pPr algn="ctr"/>
                      <a:r>
                        <a:rPr lang="en-GB" sz="900" b="0" i="0">
                          <a:latin typeface="Avenir Light" panose="020B0402020203020204" pitchFamily="34" charset="77"/>
                        </a:rPr>
                        <a:t>Nuk qëndron në detyrë gjatë projektit. </a:t>
                      </a:r>
                    </a:p>
                  </a:txBody>
                  <a:tcPr anchor="ctr"/>
                </a:tc>
                <a:extLst>
                  <a:ext uri="{0D108BD9-81ED-4DB2-BD59-A6C34878D82A}">
                    <a16:rowId xmlns:a16="http://schemas.microsoft.com/office/drawing/2014/main" val="992827145"/>
                  </a:ext>
                </a:extLst>
              </a:tr>
              <a:tr h="370840">
                <a:tc>
                  <a:txBody>
                    <a:bodyPr/>
                    <a:lstStyle/>
                    <a:p>
                      <a:pPr algn="ctr"/>
                      <a:r>
                        <a:rPr lang="en-GB" sz="900" b="1" i="0" dirty="0" err="1">
                          <a:latin typeface="Avenir Light" panose="020B0402020203020204" pitchFamily="34" charset="77"/>
                        </a:rPr>
                        <a:t>Prezantimi</a:t>
                      </a:r>
                      <a:endParaRPr lang="en-GB" sz="900" b="1" i="0" dirty="0">
                        <a:latin typeface="Avenir Light" panose="020B0402020203020204" pitchFamily="34" charset="77"/>
                      </a:endParaRPr>
                    </a:p>
                  </a:txBody>
                  <a:tcPr anchor="ctr"/>
                </a:tc>
                <a:tc>
                  <a:txBody>
                    <a:bodyPr/>
                    <a:lstStyle/>
                    <a:p>
                      <a:pPr algn="ctr"/>
                      <a:r>
                        <a:rPr lang="en-GB" sz="900" b="0" i="0">
                          <a:latin typeface="Avenir Light" panose="020B0402020203020204" pitchFamily="34" charset="77"/>
                        </a:rPr>
                        <a:t>Pjesëmarrje aktive në prezantimin e rezultateve të aktiviteti. </a:t>
                      </a:r>
                    </a:p>
                  </a:txBody>
                  <a:tcPr anchor="ctr"/>
                </a:tc>
                <a:tc>
                  <a:txBody>
                    <a:bodyPr/>
                    <a:lstStyle/>
                    <a:p>
                      <a:pPr algn="ctr"/>
                      <a:r>
                        <a:rPr lang="en-GB" sz="900" b="0" i="0">
                          <a:latin typeface="Avenir Light" panose="020B0402020203020204" pitchFamily="34" charset="77"/>
                        </a:rPr>
                        <a:t>Pjesëmarrje në prezantimin e rezultateve të aktivitetit. </a:t>
                      </a:r>
                    </a:p>
                  </a:txBody>
                  <a:tcPr anchor="ctr"/>
                </a:tc>
                <a:tc>
                  <a:txBody>
                    <a:bodyPr/>
                    <a:lstStyle/>
                    <a:p>
                      <a:pPr algn="ctr"/>
                      <a:r>
                        <a:rPr lang="en-GB" sz="900" b="0" i="0">
                          <a:latin typeface="Avenir Light" panose="020B0402020203020204" pitchFamily="34" charset="77"/>
                        </a:rPr>
                        <a:t>Pjesëmarrje e vogël në prezantimin e rezultateve të aktivitetit. </a:t>
                      </a:r>
                    </a:p>
                  </a:txBody>
                  <a:tcPr anchor="ctr"/>
                </a:tc>
                <a:tc>
                  <a:txBody>
                    <a:bodyPr/>
                    <a:lstStyle/>
                    <a:p>
                      <a:pPr algn="ctr"/>
                      <a:r>
                        <a:rPr lang="en-GB" sz="900" b="0" i="0" dirty="0" err="1">
                          <a:latin typeface="Avenir Light" panose="020B0402020203020204" pitchFamily="34" charset="77"/>
                        </a:rPr>
                        <a:t>Nuk</a:t>
                      </a:r>
                      <a:r>
                        <a:rPr lang="en-GB" sz="900" b="0" i="0" dirty="0">
                          <a:latin typeface="Avenir Light" panose="020B0402020203020204" pitchFamily="34" charset="77"/>
                        </a:rPr>
                        <a:t> </a:t>
                      </a:r>
                      <a:r>
                        <a:rPr lang="en-GB" sz="900" b="0" i="0" dirty="0" err="1">
                          <a:latin typeface="Avenir Light" panose="020B0402020203020204" pitchFamily="34" charset="77"/>
                        </a:rPr>
                        <a:t>merr</a:t>
                      </a:r>
                      <a:r>
                        <a:rPr lang="en-GB" sz="900" b="0" i="0" dirty="0">
                          <a:latin typeface="Avenir Light" panose="020B0402020203020204" pitchFamily="34" charset="77"/>
                        </a:rPr>
                        <a:t> </a:t>
                      </a:r>
                      <a:r>
                        <a:rPr lang="en-GB" sz="900" b="0" i="0" dirty="0" err="1">
                          <a:latin typeface="Avenir Light" panose="020B0402020203020204" pitchFamily="34" charset="77"/>
                        </a:rPr>
                        <a:t>pjesë</a:t>
                      </a:r>
                      <a:r>
                        <a:rPr lang="en-GB" sz="900" b="0" i="0" dirty="0">
                          <a:latin typeface="Avenir Light" panose="020B0402020203020204" pitchFamily="34" charset="77"/>
                        </a:rPr>
                        <a:t> </a:t>
                      </a:r>
                      <a:r>
                        <a:rPr lang="en-GB" sz="900" b="0" i="0" dirty="0" err="1">
                          <a:latin typeface="Avenir Light" panose="020B0402020203020204" pitchFamily="34" charset="77"/>
                        </a:rPr>
                        <a:t>në</a:t>
                      </a:r>
                      <a:r>
                        <a:rPr lang="en-GB" sz="900" b="0" i="0" dirty="0">
                          <a:latin typeface="Avenir Light" panose="020B0402020203020204" pitchFamily="34" charset="77"/>
                        </a:rPr>
                        <a:t> </a:t>
                      </a:r>
                      <a:r>
                        <a:rPr lang="en-GB" sz="900" b="0" i="0" dirty="0" err="1">
                          <a:latin typeface="Avenir Light" panose="020B0402020203020204" pitchFamily="34" charset="77"/>
                        </a:rPr>
                        <a:t>prezantimin</a:t>
                      </a:r>
                      <a:r>
                        <a:rPr lang="en-GB" sz="900" b="0" i="0" dirty="0">
                          <a:latin typeface="Avenir Light" panose="020B0402020203020204" pitchFamily="34" charset="77"/>
                        </a:rPr>
                        <a:t> e </a:t>
                      </a:r>
                      <a:r>
                        <a:rPr lang="en-GB" sz="900" b="0" i="0" dirty="0" err="1">
                          <a:latin typeface="Avenir Light" panose="020B0402020203020204" pitchFamily="34" charset="77"/>
                        </a:rPr>
                        <a:t>rezultateve</a:t>
                      </a:r>
                      <a:r>
                        <a:rPr lang="en-GB" sz="900" b="0" i="0" dirty="0">
                          <a:latin typeface="Avenir Light" panose="020B0402020203020204" pitchFamily="34" charset="77"/>
                        </a:rPr>
                        <a:t> </a:t>
                      </a:r>
                      <a:r>
                        <a:rPr lang="en-GB" sz="900" b="0" i="0" dirty="0" err="1">
                          <a:latin typeface="Avenir Light" panose="020B0402020203020204" pitchFamily="34" charset="77"/>
                        </a:rPr>
                        <a:t>të</a:t>
                      </a:r>
                      <a:r>
                        <a:rPr lang="en-GB" sz="900" b="0" i="0" dirty="0">
                          <a:latin typeface="Avenir Light" panose="020B0402020203020204" pitchFamily="34" charset="77"/>
                        </a:rPr>
                        <a:t> </a:t>
                      </a:r>
                      <a:r>
                        <a:rPr lang="en-GB" sz="900" b="0" i="0" dirty="0" err="1">
                          <a:latin typeface="Avenir Light" panose="020B0402020203020204" pitchFamily="34" charset="77"/>
                        </a:rPr>
                        <a:t>aktivitetit</a:t>
                      </a:r>
                      <a:r>
                        <a:rPr lang="en-GB" sz="900" b="0" i="0" dirty="0">
                          <a:latin typeface="Avenir Light" panose="020B0402020203020204" pitchFamily="34" charset="77"/>
                        </a:rPr>
                        <a:t>. </a:t>
                      </a:r>
                    </a:p>
                  </a:txBody>
                  <a:tcPr anchor="ctr"/>
                </a:tc>
                <a:extLst>
                  <a:ext uri="{0D108BD9-81ED-4DB2-BD59-A6C34878D82A}">
                    <a16:rowId xmlns:a16="http://schemas.microsoft.com/office/drawing/2014/main" val="2666235042"/>
                  </a:ext>
                </a:extLst>
              </a:tr>
            </a:tbl>
          </a:graphicData>
        </a:graphic>
      </p:graphicFrame>
    </p:spTree>
    <p:extLst>
      <p:ext uri="{BB962C8B-B14F-4D97-AF65-F5344CB8AC3E}">
        <p14:creationId xmlns:p14="http://schemas.microsoft.com/office/powerpoint/2010/main" val="1175031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Pse duhet mësimdhënësit t’i përdorin rubrikat?</a:t>
            </a:r>
            <a:br>
              <a:rPr lang="sq-AL" dirty="0">
                <a:solidFill>
                  <a:schemeClr val="bg1">
                    <a:lumMod val="10000"/>
                  </a:schemeClr>
                </a:solidFill>
                <a:ea typeface="+mj-ea"/>
                <a:cs typeface="+mj-cs"/>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chemeClr val="tx1"/>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Rubrikat u ndihmojnë mësimdhënësve të:</a:t>
            </a:r>
          </a:p>
          <a:p>
            <a:pPr marL="152400" indent="0" algn="l">
              <a:buNone/>
            </a:pPr>
            <a:r>
              <a:rPr lang="sq-AL" sz="1400" i="0" dirty="0">
                <a:solidFill>
                  <a:schemeClr val="tx1"/>
                </a:solidFill>
                <a:latin typeface="Avenir Book" panose="02000503020000020003" pitchFamily="2" charset="0"/>
              </a:rPr>
              <a:t> </a:t>
            </a:r>
          </a:p>
          <a:p>
            <a:pPr marL="0" indent="0">
              <a:buNone/>
            </a:pPr>
            <a:r>
              <a:rPr lang="sq-AL" sz="1400" i="0" dirty="0">
                <a:solidFill>
                  <a:schemeClr val="tx1"/>
                </a:solidFill>
                <a:latin typeface="Avenir Book" panose="02000503020000020003" pitchFamily="2" charset="0"/>
              </a:rPr>
              <a:t>1. Vlerësoni detyrat në mënyrë të vazhdueshme nga një nxënës tek tjetri. </a:t>
            </a:r>
          </a:p>
          <a:p>
            <a:pPr marL="342900" indent="-342900">
              <a:buFont typeface="+mj-lt"/>
              <a:buAutoNum type="arabicPeriod"/>
            </a:pPr>
            <a:endParaRPr lang="en-US" sz="1400" i="0" dirty="0">
              <a:solidFill>
                <a:schemeClr val="tx1"/>
              </a:solidFill>
              <a:effectLst/>
              <a:latin typeface="Avenir Book" panose="02000503020000020003" pitchFamily="2" charset="0"/>
            </a:endParaRPr>
          </a:p>
          <a:p>
            <a:pPr marL="0" indent="0">
              <a:buNone/>
            </a:pPr>
            <a:r>
              <a:rPr lang="sq-AL" sz="1400" i="0" dirty="0">
                <a:solidFill>
                  <a:schemeClr val="tx1"/>
                </a:solidFill>
                <a:latin typeface="Avenir Book" panose="02000503020000020003" pitchFamily="2" charset="0"/>
              </a:rPr>
              <a:t>2. Ofrojë informata kthyese efektive dhe të cilësisë së lartë që u ndihmon nxënësve të përparojnë. </a:t>
            </a:r>
          </a:p>
          <a:p>
            <a:pPr marL="0" indent="0">
              <a:buNone/>
            </a:pPr>
            <a:endParaRPr lang="en-US" sz="1400" i="0" dirty="0">
              <a:solidFill>
                <a:schemeClr val="tx1"/>
              </a:solidFill>
              <a:effectLst/>
              <a:latin typeface="Avenir Book" panose="02000503020000020003" pitchFamily="2" charset="0"/>
            </a:endParaRPr>
          </a:p>
          <a:p>
            <a:pPr marL="152400" indent="0" algn="l">
              <a:buNone/>
            </a:pPr>
            <a:r>
              <a:rPr lang="sq-AL" sz="1000" b="1" u="none" strike="noStrike" dirty="0">
                <a:solidFill>
                  <a:schemeClr val="tx1"/>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chemeClr val="tx1"/>
              </a:solidFill>
            </a:endParaRPr>
          </a:p>
        </p:txBody>
      </p:sp>
    </p:spTree>
    <p:extLst>
      <p:ext uri="{BB962C8B-B14F-4D97-AF65-F5344CB8AC3E}">
        <p14:creationId xmlns:p14="http://schemas.microsoft.com/office/powerpoint/2010/main" val="136208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en-GB" dirty="0" err="1">
                <a:solidFill>
                  <a:schemeClr val="bg1"/>
                </a:solidFill>
              </a:rPr>
              <a:t>Aktiviteti</a:t>
            </a:r>
            <a:r>
              <a:rPr lang="en-GB" dirty="0">
                <a:solidFill>
                  <a:schemeClr val="bg1"/>
                </a:solidFill>
              </a:rPr>
              <a:t> </a:t>
            </a:r>
            <a:r>
              <a:rPr lang="en-GB" dirty="0" err="1">
                <a:solidFill>
                  <a:schemeClr val="bg1"/>
                </a:solidFill>
              </a:rPr>
              <a:t>i</a:t>
            </a:r>
            <a:r>
              <a:rPr lang="en-GB" dirty="0">
                <a:solidFill>
                  <a:schemeClr val="bg1"/>
                </a:solidFill>
              </a:rPr>
              <a:t> </a:t>
            </a:r>
            <a:r>
              <a:rPr lang="en-GB" dirty="0" err="1">
                <a:solidFill>
                  <a:schemeClr val="bg1"/>
                </a:solidFill>
              </a:rPr>
              <a:t>fjalorthit</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a:buClr>
                <a:schemeClr val="bg1"/>
              </a:buClr>
            </a:pPr>
            <a:r>
              <a:rPr lang="en-GB" sz="1400" dirty="0" err="1">
                <a:solidFill>
                  <a:schemeClr val="bg1"/>
                </a:solidFill>
                <a:latin typeface="Avenir Light" panose="020B0402020203020204" pitchFamily="34" charset="77"/>
              </a:rPr>
              <a:t>Lexoni</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fjalorthin</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nga</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sllajdet</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ose</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fletushkat</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dhe</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shkruani</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fjalët</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ose</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konceptet</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edukative</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që</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nuk</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i</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keni</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parë</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më</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herët</a:t>
            </a:r>
            <a:r>
              <a:rPr lang="en-GB" sz="1400" dirty="0">
                <a:solidFill>
                  <a:schemeClr val="bg1"/>
                </a:solidFill>
                <a:latin typeface="Avenir Light" panose="020B0402020203020204" pitchFamily="34" charset="77"/>
              </a:rPr>
              <a:t>.</a:t>
            </a:r>
          </a:p>
          <a:p>
            <a:pPr>
              <a:buClr>
                <a:schemeClr val="bg1"/>
              </a:buClr>
            </a:pPr>
            <a:endParaRPr lang="en-GB" sz="1400" dirty="0">
              <a:solidFill>
                <a:schemeClr val="bg1"/>
              </a:solidFill>
              <a:latin typeface="Avenir Light" panose="020B0402020203020204" pitchFamily="34" charset="77"/>
            </a:endParaRPr>
          </a:p>
          <a:p>
            <a:pPr>
              <a:buClr>
                <a:schemeClr val="bg1"/>
              </a:buClr>
            </a:pPr>
            <a:r>
              <a:rPr lang="en-GB" sz="1400" dirty="0" err="1">
                <a:solidFill>
                  <a:schemeClr val="bg1"/>
                </a:solidFill>
                <a:latin typeface="Avenir Light" panose="020B0402020203020204" pitchFamily="34" charset="77"/>
              </a:rPr>
              <a:t>Diskutoni</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tërë</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fjalorthin</a:t>
            </a:r>
            <a:r>
              <a:rPr lang="en-GB" sz="1400" dirty="0">
                <a:solidFill>
                  <a:schemeClr val="bg1"/>
                </a:solidFill>
                <a:latin typeface="Avenir Light" panose="020B0402020203020204" pitchFamily="34" charset="77"/>
              </a:rPr>
              <a:t> me </a:t>
            </a:r>
            <a:r>
              <a:rPr lang="en-GB" sz="1400" dirty="0" err="1">
                <a:solidFill>
                  <a:schemeClr val="bg1"/>
                </a:solidFill>
                <a:latin typeface="Avenir Light" panose="020B0402020203020204" pitchFamily="34" charset="77"/>
              </a:rPr>
              <a:t>partnerin</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tuaj</a:t>
            </a:r>
            <a:r>
              <a:rPr lang="en-GB" sz="1400" dirty="0">
                <a:solidFill>
                  <a:schemeClr val="bg1"/>
                </a:solidFill>
                <a:latin typeface="Avenir Light" panose="020B0402020203020204" pitchFamily="34" charset="77"/>
              </a:rPr>
              <a:t>.</a:t>
            </a:r>
          </a:p>
          <a:p>
            <a:pPr>
              <a:buClr>
                <a:schemeClr val="bg1"/>
              </a:buClr>
            </a:pPr>
            <a:endParaRPr lang="en-GB" sz="1400" dirty="0">
              <a:solidFill>
                <a:schemeClr val="bg1"/>
              </a:solidFill>
              <a:latin typeface="Avenir Light" panose="020B0402020203020204" pitchFamily="34" charset="77"/>
            </a:endParaRPr>
          </a:p>
          <a:p>
            <a:pPr>
              <a:buClr>
                <a:schemeClr val="bg1"/>
              </a:buClr>
            </a:pPr>
            <a:r>
              <a:rPr lang="en-GB" sz="1400" dirty="0">
                <a:solidFill>
                  <a:schemeClr val="bg1"/>
                </a:solidFill>
                <a:latin typeface="Avenir Light" panose="020B0402020203020204" pitchFamily="34" charset="77"/>
              </a:rPr>
              <a:t>A e </a:t>
            </a:r>
            <a:r>
              <a:rPr lang="en-GB" sz="1400" dirty="0" err="1">
                <a:solidFill>
                  <a:schemeClr val="bg1"/>
                </a:solidFill>
                <a:latin typeface="Avenir Light" panose="020B0402020203020204" pitchFamily="34" charset="77"/>
              </a:rPr>
              <a:t>sfidon</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ndonjë</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nga</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këto</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terma</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mënyrën</a:t>
            </a:r>
            <a:r>
              <a:rPr lang="en-GB" sz="1400" dirty="0">
                <a:solidFill>
                  <a:schemeClr val="bg1"/>
                </a:solidFill>
                <a:latin typeface="Avenir Light" panose="020B0402020203020204" pitchFamily="34" charset="77"/>
              </a:rPr>
              <a:t> se </a:t>
            </a:r>
            <a:r>
              <a:rPr lang="en-GB" sz="1400" dirty="0" err="1">
                <a:solidFill>
                  <a:schemeClr val="bg1"/>
                </a:solidFill>
                <a:latin typeface="Avenir Light" panose="020B0402020203020204" pitchFamily="34" charset="77"/>
              </a:rPr>
              <a:t>si</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ju</a:t>
            </a:r>
            <a:r>
              <a:rPr lang="en-GB" sz="1400" dirty="0">
                <a:solidFill>
                  <a:schemeClr val="bg1"/>
                </a:solidFill>
                <a:latin typeface="Avenir Light" panose="020B0402020203020204" pitchFamily="34" charset="77"/>
              </a:rPr>
              <a:t> e </a:t>
            </a:r>
            <a:r>
              <a:rPr lang="en-GB" sz="1400" dirty="0" err="1">
                <a:solidFill>
                  <a:schemeClr val="bg1"/>
                </a:solidFill>
                <a:latin typeface="Avenir Light" panose="020B0402020203020204" pitchFamily="34" charset="77"/>
              </a:rPr>
              <a:t>mendoni</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mësimdhënien</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dhe</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të</a:t>
            </a:r>
            <a:r>
              <a:rPr lang="en-GB" sz="1400" dirty="0">
                <a:solidFill>
                  <a:schemeClr val="bg1"/>
                </a:solidFill>
                <a:latin typeface="Avenir Light" panose="020B0402020203020204" pitchFamily="34" charset="77"/>
              </a:rPr>
              <a:t> </a:t>
            </a:r>
            <a:r>
              <a:rPr lang="en-GB" sz="1400" dirty="0" err="1">
                <a:solidFill>
                  <a:schemeClr val="bg1"/>
                </a:solidFill>
                <a:latin typeface="Avenir Light" panose="020B0402020203020204" pitchFamily="34" charset="77"/>
              </a:rPr>
              <a:t>nxënit</a:t>
            </a:r>
            <a:r>
              <a:rPr lang="en-GB" sz="1400" dirty="0">
                <a:solidFill>
                  <a:schemeClr val="bg1"/>
                </a:solidFill>
                <a:latin typeface="Avenir Light" panose="020B0402020203020204" pitchFamily="34" charset="77"/>
              </a:rPr>
              <a:t>?</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7537665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Pse duhet mësimdhënësit t’i përdorin rubrikat?</a:t>
            </a:r>
            <a:br>
              <a:rPr lang="sq-AL" dirty="0">
                <a:solidFill>
                  <a:schemeClr val="bg1">
                    <a:lumMod val="10000"/>
                  </a:schemeClr>
                </a:solidFill>
                <a:ea typeface="+mj-ea"/>
                <a:cs typeface="+mj-cs"/>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Rubrikat u ndihmojnë mësimdhënësve të:</a:t>
            </a:r>
            <a:endParaRPr lang="sq-AL" sz="1400" b="1" i="0" dirty="0">
              <a:solidFill>
                <a:schemeClr val="bg1">
                  <a:lumMod val="10000"/>
                </a:schemeClr>
              </a:solidFill>
              <a:latin typeface="Avenir Book" panose="02000503020000020003" pitchFamily="2" charset="0"/>
            </a:endParaRPr>
          </a:p>
          <a:p>
            <a:pPr marL="152400" indent="0" algn="l">
              <a:buNone/>
            </a:pPr>
            <a:r>
              <a:rPr lang="sq-AL" sz="1400" b="1" i="0" dirty="0">
                <a:solidFill>
                  <a:schemeClr val="bg1">
                    <a:lumMod val="10000"/>
                  </a:schemeClr>
                </a:solidFill>
                <a:latin typeface="Avenir Book" panose="02000503020000020003" pitchFamily="2" charset="0"/>
              </a:rPr>
              <a:t> </a:t>
            </a:r>
          </a:p>
          <a:p>
            <a:pPr marL="0" indent="0">
              <a:buNone/>
            </a:pPr>
            <a:r>
              <a:rPr lang="sq-AL" sz="1400" i="0" dirty="0">
                <a:solidFill>
                  <a:schemeClr val="bg1">
                    <a:lumMod val="10000"/>
                  </a:schemeClr>
                </a:solidFill>
                <a:latin typeface="Avenir Book" panose="02000503020000020003" pitchFamily="2" charset="0"/>
              </a:rPr>
              <a:t>3. Sqaroni pritshmëritë e mësimdhënësit për detyrën dhe komponentët e detyrës që vlerësohet.</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4. Vlerësoni dhe përmirësoni metodat e tyre të mësimdhënies duke i vlerësuar rezultatet e rubrikës</a:t>
            </a:r>
            <a:endParaRPr lang="en-US" sz="1400" i="0" dirty="0">
              <a:solidFill>
                <a:schemeClr val="bg1">
                  <a:lumMod val="10000"/>
                </a:schemeClr>
              </a:solidFill>
              <a:effectLst/>
              <a:latin typeface="Avenir Book" panose="02000503020000020003" pitchFamily="2" charset="0"/>
            </a:endParaRPr>
          </a:p>
          <a:p>
            <a:pPr marL="152400" indent="0" algn="l">
              <a:buNone/>
            </a:pPr>
            <a:endParaRPr lang="sq-AL" sz="1000" b="1" u="none" strike="noStrike" dirty="0">
              <a:solidFill>
                <a:schemeClr val="bg1">
                  <a:lumMod val="10000"/>
                </a:schemeClr>
              </a:solidFill>
              <a:latin typeface="Avenir Book" panose="02000503020000020003" pitchFamily="2" charset="0"/>
            </a:endParaRPr>
          </a:p>
          <a:p>
            <a:pPr marL="152400" indent="0" algn="l">
              <a:buNone/>
            </a:pPr>
            <a:r>
              <a:rPr lang="sq-AL" sz="1000" b="1" u="none" strike="noStrike"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rgbClr val="8393AE"/>
              </a:solidFill>
            </a:endParaRPr>
          </a:p>
        </p:txBody>
      </p:sp>
    </p:spTree>
    <p:extLst>
      <p:ext uri="{BB962C8B-B14F-4D97-AF65-F5344CB8AC3E}">
        <p14:creationId xmlns:p14="http://schemas.microsoft.com/office/powerpoint/2010/main" val="1316862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Pse duhet mësimdhënësit t’i përdorin rubrikat?</a:t>
            </a:r>
            <a:br>
              <a:rPr lang="sq-AL" dirty="0">
                <a:solidFill>
                  <a:schemeClr val="bg1">
                    <a:lumMod val="10000"/>
                  </a:schemeClr>
                </a:solidFill>
                <a:ea typeface="+mj-ea"/>
                <a:cs typeface="+mj-cs"/>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chemeClr val="bg1">
                  <a:lumMod val="10000"/>
                </a:schemeClr>
              </a:solidFill>
              <a:latin typeface="Avenir Book" panose="02000503020000020003" pitchFamily="2" charset="0"/>
            </a:endParaRPr>
          </a:p>
          <a:p>
            <a:pPr marL="152400" indent="0" algn="l">
              <a:buNone/>
            </a:pPr>
            <a:r>
              <a:rPr lang="sq-AL" sz="1400" i="0" dirty="0">
                <a:solidFill>
                  <a:schemeClr val="bg1">
                    <a:lumMod val="10000"/>
                  </a:schemeClr>
                </a:solidFill>
                <a:latin typeface="Avenir Book" panose="02000503020000020003" pitchFamily="2" charset="0"/>
              </a:rPr>
              <a:t>5. Rubrikat i ndihmojnë mësimdhënësit që ta vlerësojë në mënyrë formative përvetësimin e shkathtësive kur nxënësit punojnë në projekte ose detyra për zgjidhjen e problemeve. </a:t>
            </a:r>
          </a:p>
          <a:p>
            <a:pPr marL="152400" indent="0" algn="l">
              <a:buNone/>
            </a:pPr>
            <a:endParaRPr lang="sq-AL" sz="1400" i="0" dirty="0">
              <a:solidFill>
                <a:schemeClr val="bg1">
                  <a:lumMod val="10000"/>
                </a:schemeClr>
              </a:solidFill>
              <a:latin typeface="Avenir Book" panose="02000503020000020003" pitchFamily="2" charset="0"/>
            </a:endParaRPr>
          </a:p>
          <a:p>
            <a:pPr marL="152400" indent="0" algn="l">
              <a:buNone/>
            </a:pPr>
            <a:r>
              <a:rPr lang="sq-AL" sz="1400" i="0" dirty="0">
                <a:solidFill>
                  <a:schemeClr val="bg1">
                    <a:lumMod val="10000"/>
                  </a:schemeClr>
                </a:solidFill>
                <a:latin typeface="Avenir Book" panose="02000503020000020003" pitchFamily="2" charset="0"/>
              </a:rPr>
              <a:t>Për shembull: Nëse një grup nuk funksionon mirë së bashku, referimi tek një rubrikë mund t'i fokusojë nxënësit në aftësitë bashkëpunuese.</a:t>
            </a:r>
          </a:p>
          <a:p>
            <a:pPr marL="152400" indent="0" algn="l">
              <a:buNone/>
            </a:pPr>
            <a:endParaRPr lang="sq-AL" sz="1400" i="0" dirty="0">
              <a:solidFill>
                <a:schemeClr val="bg1">
                  <a:lumMod val="10000"/>
                </a:schemeClr>
              </a:solidFill>
              <a:latin typeface="Avenir Book" panose="02000503020000020003" pitchFamily="2" charset="0"/>
            </a:endParaRPr>
          </a:p>
          <a:p>
            <a:pPr marL="152400" indent="0" algn="l">
              <a:buNone/>
            </a:pPr>
            <a:r>
              <a:rPr lang="sq-AL" sz="1400" i="0" dirty="0">
                <a:solidFill>
                  <a:schemeClr val="bg1">
                    <a:lumMod val="10000"/>
                  </a:schemeClr>
                </a:solidFill>
                <a:latin typeface="Avenir Book" panose="02000503020000020003" pitchFamily="2" charset="0"/>
              </a:rPr>
              <a:t>Mësuesi mund të ndërhyjë, të shtoj dhe t'u mësojë nxënësve këto aftësi.</a:t>
            </a:r>
          </a:p>
          <a:p>
            <a:pPr marL="152400" indent="0" algn="l">
              <a:buNone/>
            </a:pPr>
            <a:endParaRPr lang="sq-AL" sz="1000" u="none" strike="noStrike" dirty="0">
              <a:solidFill>
                <a:schemeClr val="bg1">
                  <a:lumMod val="10000"/>
                </a:schemeClr>
              </a:solidFill>
            </a:endParaRPr>
          </a:p>
        </p:txBody>
      </p:sp>
    </p:spTree>
    <p:extLst>
      <p:ext uri="{BB962C8B-B14F-4D97-AF65-F5344CB8AC3E}">
        <p14:creationId xmlns:p14="http://schemas.microsoft.com/office/powerpoint/2010/main" val="1776125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mj-ea"/>
                <a:cs typeface="+mj-cs"/>
              </a:rPr>
              <a:t>Pse duhet mësimdhënësit t’i përdorin rubrikat?</a:t>
            </a:r>
            <a:br>
              <a:rPr lang="sq-AL" dirty="0">
                <a:solidFill>
                  <a:schemeClr val="bg1">
                    <a:lumMod val="10000"/>
                  </a:schemeClr>
                </a:solidFill>
                <a:ea typeface="+mj-ea"/>
                <a:cs typeface="+mj-cs"/>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i="0" dirty="0">
                <a:solidFill>
                  <a:schemeClr val="bg1">
                    <a:lumMod val="10000"/>
                  </a:schemeClr>
                </a:solidFill>
                <a:latin typeface="Avenir Book" panose="02000503020000020003" pitchFamily="2" charset="0"/>
              </a:rPr>
              <a:t>Rubrikat u ndihmojnë mësimdhënësve të: </a:t>
            </a:r>
          </a:p>
          <a:p>
            <a:pPr marL="152400" indent="0" algn="l">
              <a:buNone/>
            </a:pPr>
            <a:endParaRPr lang="en-US" sz="1400" i="0" dirty="0">
              <a:solidFill>
                <a:schemeClr val="bg1">
                  <a:lumMod val="10000"/>
                </a:schemeClr>
              </a:solidFill>
              <a:effectLst/>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Kuptojnë pritshmëritë dhe komponentët e një detyre. </a:t>
            </a:r>
          </a:p>
          <a:p>
            <a:pPr marL="342900" indent="-342900">
              <a:buFont typeface="+mj-lt"/>
              <a:buAutoNum type="arabicPeriod"/>
            </a:pPr>
            <a:endParaRPr lang="en-US" sz="1400" i="0" dirty="0">
              <a:solidFill>
                <a:schemeClr val="bg1">
                  <a:lumMod val="10000"/>
                </a:schemeClr>
              </a:solidFill>
              <a:effectLst/>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Bëhen nxënës të vetë-rregulluar. </a:t>
            </a:r>
          </a:p>
          <a:p>
            <a:pPr marL="0" indent="0">
              <a:buNone/>
            </a:pPr>
            <a:r>
              <a:rPr lang="sq-AL" sz="1400" i="0" dirty="0">
                <a:solidFill>
                  <a:schemeClr val="bg1">
                    <a:lumMod val="10000"/>
                  </a:schemeClr>
                </a:solidFill>
                <a:latin typeface="Avenir Book" panose="02000503020000020003" pitchFamily="2" charset="0"/>
              </a:rPr>
              <a:t>Ata bëhen më të vetëdijshëm se si mësojnë dhe si mund të përmirësohen. </a:t>
            </a:r>
          </a:p>
          <a:p>
            <a:pPr marL="0" indent="0">
              <a:buNone/>
            </a:pPr>
            <a:endParaRPr lang="sq-AL" sz="1000" dirty="0">
              <a:solidFill>
                <a:schemeClr val="bg1">
                  <a:lumMod val="10000"/>
                </a:schemeClr>
              </a:solidFill>
              <a:latin typeface="Avenir Book" panose="02000503020000020003" pitchFamily="2" charset="0"/>
            </a:endParaRPr>
          </a:p>
          <a:p>
            <a:pPr marL="0" indent="0">
              <a:buNone/>
            </a:pPr>
            <a:endParaRPr lang="sq-AL" i="0" dirty="0">
              <a:solidFill>
                <a:schemeClr val="bg1">
                  <a:lumMod val="10000"/>
                </a:schemeClr>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Tree>
    <p:extLst>
      <p:ext uri="{BB962C8B-B14F-4D97-AF65-F5344CB8AC3E}">
        <p14:creationId xmlns:p14="http://schemas.microsoft.com/office/powerpoint/2010/main" val="2922378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i="0" dirty="0">
                <a:solidFill>
                  <a:schemeClr val="bg1">
                    <a:lumMod val="10000"/>
                  </a:schemeClr>
                </a:solidFill>
                <a:latin typeface="Avenir Book" panose="02000503020000020003" pitchFamily="2" charset="0"/>
              </a:rPr>
              <a:t>Rubrikat u ndihmojnë mësimdhënësve të: </a:t>
            </a:r>
          </a:p>
          <a:p>
            <a:pPr marL="152400" indent="0" algn="l">
              <a:buNone/>
            </a:pPr>
            <a:endParaRPr lang="en-US" sz="1400" i="0" dirty="0">
              <a:solidFill>
                <a:schemeClr val="bg1">
                  <a:lumMod val="10000"/>
                </a:schemeClr>
              </a:solidFill>
              <a:effectLst/>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Përmirësojnë punën e tyre nëpërmjet informatave kthyese të fokusuara dhe specifike.</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Ndihmojnë nxënësit që të fokusohen në aftësi, si dhe në përmbajtje.</a:t>
            </a:r>
          </a:p>
          <a:p>
            <a:pPr marL="0" indent="0">
              <a:buNone/>
            </a:pPr>
            <a:endParaRPr lang="sq-AL" sz="1000" dirty="0">
              <a:solidFill>
                <a:srgbClr val="8393AE"/>
              </a:solidFill>
              <a:latin typeface="Avenir Book" panose="02000503020000020003" pitchFamily="2" charset="0"/>
            </a:endParaRPr>
          </a:p>
          <a:p>
            <a:pPr marL="0" indent="0">
              <a:buNone/>
            </a:pPr>
            <a:endParaRPr lang="sq-AL" i="0" dirty="0">
              <a:solidFill>
                <a:srgbClr val="8393AE"/>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GB" dirty="0" err="1"/>
              <a:t>Pse</a:t>
            </a:r>
            <a:r>
              <a:rPr lang="en-GB" dirty="0"/>
              <a:t> </a:t>
            </a:r>
            <a:r>
              <a:rPr lang="en-GB" dirty="0" err="1"/>
              <a:t>duhet</a:t>
            </a:r>
            <a:r>
              <a:rPr lang="en-GB" dirty="0"/>
              <a:t> </a:t>
            </a:r>
            <a:r>
              <a:rPr lang="en-GB" dirty="0" err="1"/>
              <a:t>mësimdhënësit</a:t>
            </a:r>
            <a:r>
              <a:rPr lang="en-GB" dirty="0"/>
              <a:t> </a:t>
            </a:r>
            <a:r>
              <a:rPr lang="en-GB" dirty="0" err="1"/>
              <a:t>t’i</a:t>
            </a:r>
            <a:r>
              <a:rPr lang="en-GB" dirty="0"/>
              <a:t> </a:t>
            </a:r>
            <a:r>
              <a:rPr lang="en-GB" dirty="0" err="1"/>
              <a:t>përdorin</a:t>
            </a:r>
            <a:r>
              <a:rPr lang="en-GB" dirty="0"/>
              <a:t> </a:t>
            </a:r>
            <a:r>
              <a:rPr lang="en-GB" dirty="0" err="1"/>
              <a:t>rubrikat</a:t>
            </a:r>
            <a:r>
              <a:rPr lang="en-GB" dirty="0"/>
              <a:t>?</a:t>
            </a:r>
            <a:endParaRPr lang="en-XK" dirty="0"/>
          </a:p>
        </p:txBody>
      </p:sp>
    </p:spTree>
    <p:extLst>
      <p:ext uri="{BB962C8B-B14F-4D97-AF65-F5344CB8AC3E}">
        <p14:creationId xmlns:p14="http://schemas.microsoft.com/office/powerpoint/2010/main" val="4185271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107000"/>
              </a:lnSpc>
              <a:spcAft>
                <a:spcPts val="800"/>
              </a:spcAft>
              <a:buNone/>
            </a:pPr>
            <a:r>
              <a:rPr lang="sq-AL" sz="1400" dirty="0">
                <a:solidFill>
                  <a:schemeClr val="bg1">
                    <a:lumMod val="10000"/>
                  </a:schemeClr>
                </a:solidFill>
                <a:ea typeface="Calibri" panose="020F0502020204030204" pitchFamily="34" charset="0"/>
                <a:cs typeface="Times New Roman" panose="02020603050405020304" pitchFamily="18" charset="0"/>
              </a:rPr>
              <a:t>Hapi 1: Identifikoni çfarë dëshironi të vlerësoni</a:t>
            </a:r>
          </a:p>
          <a:p>
            <a:pPr marL="152400" indent="0">
              <a:lnSpc>
                <a:spcPct val="107000"/>
              </a:lnSpc>
              <a:spcAft>
                <a:spcPts val="800"/>
              </a:spcAft>
              <a:buNone/>
            </a:pPr>
            <a:endParaRPr lang="en-GB" sz="1400" dirty="0">
              <a:solidFill>
                <a:schemeClr val="bg1">
                  <a:lumMod val="10000"/>
                </a:schemeClr>
              </a:solidFill>
              <a:effectLst/>
              <a:ea typeface="Calibri" panose="020F0502020204030204" pitchFamily="34" charset="0"/>
              <a:cs typeface="Times New Roman" panose="02020603050405020304" pitchFamily="18" charset="0"/>
            </a:endParaRPr>
          </a:p>
          <a:p>
            <a:pPr marL="152400" indent="0">
              <a:lnSpc>
                <a:spcPct val="107000"/>
              </a:lnSpc>
              <a:spcAft>
                <a:spcPts val="800"/>
              </a:spcAft>
              <a:buNone/>
            </a:pPr>
            <a:r>
              <a:rPr lang="sq-AL" sz="1400" dirty="0">
                <a:solidFill>
                  <a:schemeClr val="bg1">
                    <a:lumMod val="10000"/>
                  </a:schemeClr>
                </a:solidFill>
                <a:ea typeface="Calibri" panose="020F0502020204030204" pitchFamily="34" charset="0"/>
                <a:cs typeface="Times New Roman" panose="02020603050405020304" pitchFamily="18" charset="0"/>
              </a:rPr>
              <a:t>Hapi 2: Identifikoni karakteristikat që do të vlerësohen (rreshtat). </a:t>
            </a:r>
          </a:p>
          <a:p>
            <a:pPr>
              <a:lnSpc>
                <a:spcPct val="107000"/>
              </a:lnSpc>
              <a:spcAft>
                <a:spcPts val="800"/>
              </a:spcAft>
            </a:pPr>
            <a:r>
              <a:rPr lang="sq-AL" sz="1400" dirty="0">
                <a:solidFill>
                  <a:schemeClr val="bg1">
                    <a:lumMod val="10000"/>
                  </a:schemeClr>
                </a:solidFill>
                <a:latin typeface="Avenir Light" panose="020B0402020203020204" pitchFamily="34" charset="77"/>
                <a:ea typeface="Calibri" panose="020F0502020204030204" pitchFamily="34" charset="0"/>
                <a:cs typeface="Times New Roman" panose="02020603050405020304" pitchFamily="18" charset="0"/>
              </a:rPr>
              <a:t>Specifikoni aftësitë, njohuritë dhe/ose sjelljet që do t’i kërkoni.</a:t>
            </a:r>
          </a:p>
          <a:p>
            <a:pPr>
              <a:lnSpc>
                <a:spcPct val="107000"/>
              </a:lnSpc>
              <a:spcAft>
                <a:spcPts val="800"/>
              </a:spcAft>
            </a:pPr>
            <a:r>
              <a:rPr lang="sq-AL" sz="1400" dirty="0">
                <a:solidFill>
                  <a:schemeClr val="bg1">
                    <a:lumMod val="10000"/>
                  </a:schemeClr>
                </a:solidFill>
                <a:latin typeface="Avenir Light" panose="020B0402020203020204" pitchFamily="34" charset="77"/>
                <a:ea typeface="Calibri" panose="020F0502020204030204" pitchFamily="34" charset="0"/>
                <a:cs typeface="Times New Roman" panose="02020603050405020304" pitchFamily="18" charset="0"/>
              </a:rPr>
              <a:t>Kufizoni karakteristikat në ato që janë më të rëndësishme për vlerësimin.</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GB" dirty="0" err="1"/>
              <a:t>Zhvillimi</a:t>
            </a:r>
            <a:r>
              <a:rPr lang="en-GB" dirty="0"/>
              <a:t> </a:t>
            </a:r>
            <a:r>
              <a:rPr lang="en-GB" dirty="0" err="1"/>
              <a:t>i</a:t>
            </a:r>
            <a:r>
              <a:rPr lang="en-GB" dirty="0"/>
              <a:t> </a:t>
            </a:r>
            <a:r>
              <a:rPr lang="en-GB" dirty="0" err="1"/>
              <a:t>një</a:t>
            </a:r>
            <a:r>
              <a:rPr lang="en-GB" dirty="0"/>
              <a:t> </a:t>
            </a:r>
            <a:r>
              <a:rPr lang="en-GB" dirty="0" err="1"/>
              <a:t>rubrike</a:t>
            </a:r>
            <a:r>
              <a:rPr lang="en-GB" dirty="0"/>
              <a:t> </a:t>
            </a:r>
            <a:endParaRPr lang="en-XK" dirty="0"/>
          </a:p>
        </p:txBody>
      </p:sp>
    </p:spTree>
    <p:extLst>
      <p:ext uri="{BB962C8B-B14F-4D97-AF65-F5344CB8AC3E}">
        <p14:creationId xmlns:p14="http://schemas.microsoft.com/office/powerpoint/2010/main" val="2135304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107000"/>
              </a:lnSpc>
              <a:spcAft>
                <a:spcPts val="800"/>
              </a:spcAft>
              <a:buNone/>
            </a:pPr>
            <a:r>
              <a:rPr lang="sq-AL" sz="1400" dirty="0">
                <a:solidFill>
                  <a:schemeClr val="bg1">
                    <a:lumMod val="10000"/>
                  </a:schemeClr>
                </a:solidFill>
                <a:ea typeface="Calibri" panose="020F0502020204030204" pitchFamily="34" charset="0"/>
                <a:cs typeface="Times New Roman" panose="02020603050405020304" pitchFamily="18" charset="0"/>
              </a:rPr>
              <a:t>Hapi 3: Identifikoni dhe përshkruani nivelet e zotërimit/shkallës (kolonat).</a:t>
            </a:r>
          </a:p>
          <a:p>
            <a:pPr>
              <a:lnSpc>
                <a:spcPct val="107000"/>
              </a:lnSpc>
              <a:spcAft>
                <a:spcPts val="800"/>
              </a:spcAft>
            </a:pPr>
            <a:r>
              <a:rPr lang="sq-AL" sz="1400" dirty="0">
                <a:solidFill>
                  <a:schemeClr val="bg1">
                    <a:lumMod val="10000"/>
                  </a:schemeClr>
                </a:solidFill>
                <a:ea typeface="Calibri" panose="020F0502020204030204" pitchFamily="34" charset="0"/>
                <a:cs typeface="Times New Roman" panose="02020603050405020304" pitchFamily="18" charset="0"/>
              </a:rPr>
              <a:t>Përshkruani punën më të mirë që mund të prisni duke përdorur këto karakteristika. Kjo e përshkruan kategorinë më të lartë.</a:t>
            </a:r>
          </a:p>
          <a:p>
            <a:pPr>
              <a:lnSpc>
                <a:spcPct val="107000"/>
              </a:lnSpc>
              <a:spcAft>
                <a:spcPts val="800"/>
              </a:spcAft>
            </a:pPr>
            <a:r>
              <a:rPr lang="sq-AL" sz="1400" dirty="0">
                <a:solidFill>
                  <a:schemeClr val="bg1">
                    <a:lumMod val="10000"/>
                  </a:schemeClr>
                </a:solidFill>
                <a:ea typeface="Calibri" panose="020F0502020204030204" pitchFamily="34" charset="0"/>
                <a:cs typeface="Times New Roman" panose="02020603050405020304" pitchFamily="18" charset="0"/>
              </a:rPr>
              <a:t>Përshkruani një produkt të papranueshëm. Kjo e përshkruan kategorinë më të ulët.</a:t>
            </a:r>
          </a:p>
          <a:p>
            <a:pPr>
              <a:lnSpc>
                <a:spcPct val="107000"/>
              </a:lnSpc>
              <a:spcAft>
                <a:spcPts val="800"/>
              </a:spcAft>
            </a:pPr>
            <a:r>
              <a:rPr lang="sq-AL" sz="1400" dirty="0">
                <a:solidFill>
                  <a:schemeClr val="bg1">
                    <a:lumMod val="10000"/>
                  </a:schemeClr>
                </a:solidFill>
                <a:ea typeface="Calibri" panose="020F0502020204030204" pitchFamily="34" charset="0"/>
                <a:cs typeface="Times New Roman" panose="02020603050405020304" pitchFamily="18" charset="0"/>
              </a:rPr>
              <a:t>Zhvilloni përshkrimet e produkteve të nivelit të mesëm për kategoritë e mesme.</a:t>
            </a:r>
          </a:p>
          <a:p>
            <a:pPr marL="152400" indent="0">
              <a:lnSpc>
                <a:spcPct val="107000"/>
              </a:lnSpc>
              <a:spcAft>
                <a:spcPts val="800"/>
              </a:spcAft>
              <a:buNone/>
            </a:pPr>
            <a:endParaRPr lang="sq-AL" sz="1400" dirty="0">
              <a:solidFill>
                <a:schemeClr val="bg1">
                  <a:lumMod val="10000"/>
                </a:schemeClr>
              </a:solidFill>
              <a:ea typeface="Calibri" panose="020F0502020204030204" pitchFamily="34" charset="0"/>
              <a:cs typeface="Times New Roman" panose="02020603050405020304" pitchFamily="18" charset="0"/>
            </a:endParaRPr>
          </a:p>
          <a:p>
            <a:pPr marL="152400" indent="0">
              <a:lnSpc>
                <a:spcPct val="107000"/>
              </a:lnSpc>
              <a:spcAft>
                <a:spcPts val="800"/>
              </a:spcAft>
              <a:buNone/>
            </a:pPr>
            <a:r>
              <a:rPr lang="sq-AL" sz="1400" dirty="0">
                <a:solidFill>
                  <a:schemeClr val="bg1">
                    <a:lumMod val="10000"/>
                  </a:schemeClr>
                </a:solidFill>
                <a:ea typeface="Calibri" panose="020F0502020204030204" pitchFamily="34" charset="0"/>
                <a:cs typeface="Times New Roman" panose="02020603050405020304" pitchFamily="18" charset="0"/>
              </a:rPr>
              <a:t>Hapi 4: Testoni rubrikën dhe aplikoni rubrikën në një detyrë.</a:t>
            </a:r>
          </a:p>
          <a:p>
            <a:pPr marL="152400" indent="0">
              <a:lnSpc>
                <a:spcPct val="107000"/>
              </a:lnSpc>
              <a:spcAft>
                <a:spcPts val="800"/>
              </a:spcAft>
              <a:buNone/>
            </a:pPr>
            <a:r>
              <a:rPr lang="sq-AL" sz="1400" dirty="0">
                <a:solidFill>
                  <a:srgbClr val="8393AE"/>
                </a:solidFill>
                <a:ea typeface="Calibri" panose="020F0502020204030204" pitchFamily="34" charset="0"/>
                <a:cs typeface="Times New Roman" panose="02020603050405020304" pitchFamily="18" charset="0"/>
              </a:rPr>
              <a:t> </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GB" dirty="0" err="1"/>
              <a:t>Zhvillimi</a:t>
            </a:r>
            <a:r>
              <a:rPr lang="en-GB" dirty="0"/>
              <a:t> </a:t>
            </a:r>
            <a:r>
              <a:rPr lang="en-GB" dirty="0" err="1"/>
              <a:t>i</a:t>
            </a:r>
            <a:r>
              <a:rPr lang="en-GB" dirty="0"/>
              <a:t> </a:t>
            </a:r>
            <a:r>
              <a:rPr lang="en-GB" dirty="0" err="1"/>
              <a:t>një</a:t>
            </a:r>
            <a:r>
              <a:rPr lang="en-GB" dirty="0"/>
              <a:t> </a:t>
            </a:r>
            <a:r>
              <a:rPr lang="en-GB" dirty="0" err="1"/>
              <a:t>rubrike</a:t>
            </a:r>
            <a:r>
              <a:rPr lang="en-GB" dirty="0"/>
              <a:t> </a:t>
            </a:r>
            <a:endParaRPr lang="en-XK" dirty="0"/>
          </a:p>
        </p:txBody>
      </p:sp>
    </p:spTree>
    <p:extLst>
      <p:ext uri="{BB962C8B-B14F-4D97-AF65-F5344CB8AC3E}">
        <p14:creationId xmlns:p14="http://schemas.microsoft.com/office/powerpoint/2010/main" val="3156598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55D-6D09-6CED-EF4B-1ECA7CE252FD}"/>
              </a:ext>
            </a:extLst>
          </p:cNvPr>
          <p:cNvSpPr>
            <a:spLocks noGrp="1"/>
          </p:cNvSpPr>
          <p:nvPr>
            <p:ph type="title" idx="4294967295"/>
          </p:nvPr>
        </p:nvSpPr>
        <p:spPr>
          <a:xfrm>
            <a:off x="0" y="-33338"/>
            <a:ext cx="9144000" cy="573088"/>
          </a:xfrm>
        </p:spPr>
        <p:txBody>
          <a:bodyPr/>
          <a:lstStyle/>
          <a:p>
            <a:pPr algn="ctr"/>
            <a:r>
              <a:rPr lang="en-GB" sz="2000" dirty="0" err="1">
                <a:latin typeface="Avenir Black" panose="02000503020000020003" pitchFamily="2" charset="0"/>
              </a:rPr>
              <a:t>Rubrika</a:t>
            </a:r>
            <a:r>
              <a:rPr lang="en-GB" sz="2000" dirty="0">
                <a:latin typeface="Avenir Black" panose="02000503020000020003" pitchFamily="2" charset="0"/>
              </a:rPr>
              <a:t> e </a:t>
            </a:r>
            <a:r>
              <a:rPr lang="en-GB" sz="2000" dirty="0" err="1">
                <a:latin typeface="Avenir Black" panose="02000503020000020003" pitchFamily="2" charset="0"/>
              </a:rPr>
              <a:t>një</a:t>
            </a:r>
            <a:r>
              <a:rPr lang="en-GB" sz="2000" dirty="0">
                <a:latin typeface="Avenir Black" panose="02000503020000020003" pitchFamily="2" charset="0"/>
              </a:rPr>
              <a:t> </a:t>
            </a:r>
            <a:r>
              <a:rPr lang="en-GB" sz="2000" dirty="0" err="1">
                <a:latin typeface="Avenir Black" panose="02000503020000020003" pitchFamily="2" charset="0"/>
              </a:rPr>
              <a:t>projekti</a:t>
            </a:r>
            <a:r>
              <a:rPr lang="en-GB" sz="2000" dirty="0">
                <a:latin typeface="Avenir Black" panose="02000503020000020003" pitchFamily="2" charset="0"/>
              </a:rPr>
              <a:t> </a:t>
            </a:r>
            <a:r>
              <a:rPr lang="en-GB" sz="2000" dirty="0" err="1">
                <a:latin typeface="Avenir Black" panose="02000503020000020003" pitchFamily="2" charset="0"/>
              </a:rPr>
              <a:t>shkencor</a:t>
            </a:r>
            <a:br>
              <a:rPr lang="en-GB" sz="2000" dirty="0">
                <a:latin typeface="Avenir Black" panose="02000503020000020003" pitchFamily="2" charset="0"/>
              </a:rPr>
            </a:br>
            <a:endParaRPr lang="en-XK" sz="2000" dirty="0">
              <a:latin typeface="Avenir Black" panose="02000503020000020003" pitchFamily="2" charset="0"/>
            </a:endParaRPr>
          </a:p>
        </p:txBody>
      </p:sp>
      <p:graphicFrame>
        <p:nvGraphicFramePr>
          <p:cNvPr id="6" name="Table 5">
            <a:extLst>
              <a:ext uri="{FF2B5EF4-FFF2-40B4-BE49-F238E27FC236}">
                <a16:creationId xmlns:a16="http://schemas.microsoft.com/office/drawing/2014/main" id="{CEF0639A-00BB-3E63-5749-3FE5390CD40B}"/>
              </a:ext>
            </a:extLst>
          </p:cNvPr>
          <p:cNvGraphicFramePr>
            <a:graphicFrameLocks noGrp="1"/>
          </p:cNvGraphicFramePr>
          <p:nvPr/>
        </p:nvGraphicFramePr>
        <p:xfrm>
          <a:off x="840060" y="582485"/>
          <a:ext cx="7463880" cy="3978529"/>
        </p:xfrm>
        <a:graphic>
          <a:graphicData uri="http://schemas.openxmlformats.org/drawingml/2006/table">
            <a:tbl>
              <a:tblPr firstRow="1" bandRow="1">
                <a:tableStyleId>{5125D04F-9EB8-46EC-B540-F5C6E4D42CA6}</a:tableStyleId>
              </a:tblPr>
              <a:tblGrid>
                <a:gridCol w="1492776">
                  <a:extLst>
                    <a:ext uri="{9D8B030D-6E8A-4147-A177-3AD203B41FA5}">
                      <a16:colId xmlns:a16="http://schemas.microsoft.com/office/drawing/2014/main" val="1570284418"/>
                    </a:ext>
                  </a:extLst>
                </a:gridCol>
                <a:gridCol w="1492776">
                  <a:extLst>
                    <a:ext uri="{9D8B030D-6E8A-4147-A177-3AD203B41FA5}">
                      <a16:colId xmlns:a16="http://schemas.microsoft.com/office/drawing/2014/main" val="1155621847"/>
                    </a:ext>
                  </a:extLst>
                </a:gridCol>
                <a:gridCol w="1492776">
                  <a:extLst>
                    <a:ext uri="{9D8B030D-6E8A-4147-A177-3AD203B41FA5}">
                      <a16:colId xmlns:a16="http://schemas.microsoft.com/office/drawing/2014/main" val="2636608466"/>
                    </a:ext>
                  </a:extLst>
                </a:gridCol>
                <a:gridCol w="1492776">
                  <a:extLst>
                    <a:ext uri="{9D8B030D-6E8A-4147-A177-3AD203B41FA5}">
                      <a16:colId xmlns:a16="http://schemas.microsoft.com/office/drawing/2014/main" val="1497340243"/>
                    </a:ext>
                  </a:extLst>
                </a:gridCol>
                <a:gridCol w="1492776">
                  <a:extLst>
                    <a:ext uri="{9D8B030D-6E8A-4147-A177-3AD203B41FA5}">
                      <a16:colId xmlns:a16="http://schemas.microsoft.com/office/drawing/2014/main" val="1248461087"/>
                    </a:ext>
                  </a:extLst>
                </a:gridCol>
              </a:tblGrid>
              <a:tr h="248470">
                <a:tc>
                  <a:txBody>
                    <a:bodyPr/>
                    <a:lstStyle/>
                    <a:p>
                      <a:r>
                        <a:rPr lang="en-GB" sz="700" b="1" i="0" dirty="0" err="1">
                          <a:effectLst/>
                          <a:latin typeface="Avenir Light" panose="020B0402020203020204" pitchFamily="34" charset="77"/>
                        </a:rPr>
                        <a:t>Fusha</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vlerësimit</a:t>
                      </a:r>
                      <a:endParaRPr lang="en-GB" sz="700" b="1" i="0" dirty="0">
                        <a:effectLst/>
                        <a:latin typeface="Avenir Light" panose="020B0402020203020204" pitchFamily="34" charset="77"/>
                      </a:endParaRPr>
                    </a:p>
                  </a:txBody>
                  <a:tcPr marL="47625" marR="47625" marT="9525" marB="9525">
                    <a:solidFill>
                      <a:srgbClr val="DEE6F7"/>
                    </a:solidFill>
                  </a:tcPr>
                </a:tc>
                <a:tc>
                  <a:txBody>
                    <a:bodyPr/>
                    <a:lstStyle/>
                    <a:p>
                      <a:r>
                        <a:rPr lang="en-GB" sz="700" b="1" i="0" dirty="0" err="1">
                          <a:effectLst/>
                          <a:latin typeface="Avenir Light" panose="020B0402020203020204" pitchFamily="34" charset="77"/>
                        </a:rPr>
                        <a:t>Niveli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avancuar</a:t>
                      </a:r>
                      <a:r>
                        <a:rPr lang="en-GB" sz="700" b="1" i="0" dirty="0">
                          <a:effectLst/>
                          <a:latin typeface="Avenir Light" panose="020B0402020203020204" pitchFamily="34" charset="77"/>
                        </a:rPr>
                        <a:t> 4</a:t>
                      </a:r>
                    </a:p>
                  </a:txBody>
                  <a:tcPr marL="47625" marR="47625" marT="9525" marB="9525">
                    <a:solidFill>
                      <a:srgbClr val="DEE6F7"/>
                    </a:solidFill>
                  </a:tcPr>
                </a:tc>
                <a:tc>
                  <a:txBody>
                    <a:bodyPr/>
                    <a:lstStyle/>
                    <a:p>
                      <a:r>
                        <a:rPr lang="en-GB" sz="700" b="1" i="0">
                          <a:effectLst/>
                          <a:latin typeface="Avenir Light" panose="020B0402020203020204" pitchFamily="34" charset="77"/>
                        </a:rPr>
                        <a:t>Niveli i avancuar 3</a:t>
                      </a:r>
                    </a:p>
                  </a:txBody>
                  <a:tcPr marL="47625" marR="47625" marT="9525" marB="9525">
                    <a:solidFill>
                      <a:srgbClr val="DEE6F7"/>
                    </a:solidFill>
                  </a:tcPr>
                </a:tc>
                <a:tc>
                  <a:txBody>
                    <a:bodyPr/>
                    <a:lstStyle/>
                    <a:p>
                      <a:r>
                        <a:rPr lang="en-GB" sz="700" b="1" i="0">
                          <a:effectLst/>
                          <a:latin typeface="Avenir Light" panose="020B0402020203020204" pitchFamily="34" charset="77"/>
                        </a:rPr>
                        <a:t>Niveli i avancuar 2</a:t>
                      </a:r>
                    </a:p>
                  </a:txBody>
                  <a:tcPr marL="47625" marR="47625" marT="9525" marB="9525">
                    <a:solidFill>
                      <a:srgbClr val="DEE6F7"/>
                    </a:solidFill>
                  </a:tcPr>
                </a:tc>
                <a:tc>
                  <a:txBody>
                    <a:bodyPr/>
                    <a:lstStyle/>
                    <a:p>
                      <a:r>
                        <a:rPr lang="en-GB" sz="700" b="1" i="0" dirty="0" err="1">
                          <a:effectLst/>
                          <a:latin typeface="Avenir Light" panose="020B0402020203020204" pitchFamily="34" charset="77"/>
                        </a:rPr>
                        <a:t>Niveli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i</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avancuar</a:t>
                      </a:r>
                      <a:r>
                        <a:rPr lang="en-GB" sz="700" b="1" i="0" dirty="0">
                          <a:effectLst/>
                          <a:latin typeface="Avenir Light" panose="020B0402020203020204" pitchFamily="34" charset="77"/>
                        </a:rPr>
                        <a:t> 1</a:t>
                      </a:r>
                    </a:p>
                  </a:txBody>
                  <a:tcPr marL="47625" marR="47625" marT="9525" marB="9525">
                    <a:solidFill>
                      <a:srgbClr val="DEE6F7"/>
                    </a:solidFill>
                  </a:tcPr>
                </a:tc>
                <a:extLst>
                  <a:ext uri="{0D108BD9-81ED-4DB2-BD59-A6C34878D82A}">
                    <a16:rowId xmlns:a16="http://schemas.microsoft.com/office/drawing/2014/main" val="1900329609"/>
                  </a:ext>
                </a:extLst>
              </a:tr>
              <a:tr h="248470">
                <a:tc>
                  <a:txBody>
                    <a:bodyPr/>
                    <a:lstStyle/>
                    <a:p>
                      <a:r>
                        <a:rPr lang="en-GB" sz="700" b="1" i="0">
                          <a:effectLst/>
                          <a:latin typeface="Avenir Light" panose="020B0402020203020204" pitchFamily="34" charset="77"/>
                        </a:rPr>
                        <a:t>Origjinaliteti i pyetjes</a:t>
                      </a:r>
                    </a:p>
                  </a:txBody>
                  <a:tcPr marL="47625" marR="47625" marT="9525" marB="9525"/>
                </a:tc>
                <a:tc>
                  <a:txBody>
                    <a:bodyPr/>
                    <a:lstStyle/>
                    <a:p>
                      <a:r>
                        <a:rPr lang="en-GB" sz="700" b="0" i="0">
                          <a:effectLst/>
                          <a:latin typeface="Avenir Light" panose="020B0402020203020204" pitchFamily="34" charset="77"/>
                        </a:rPr>
                        <a:t>Hulumtimi origjinal</a:t>
                      </a:r>
                    </a:p>
                  </a:txBody>
                  <a:tcPr marL="47625" marR="47625" marT="9525" marB="9525"/>
                </a:tc>
                <a:tc>
                  <a:txBody>
                    <a:bodyPr/>
                    <a:lstStyle/>
                    <a:p>
                      <a:r>
                        <a:rPr lang="en-GB" sz="700" b="0" i="0">
                          <a:effectLst/>
                          <a:latin typeface="Avenir Light" panose="020B0402020203020204" pitchFamily="34" charset="77"/>
                        </a:rPr>
                        <a:t>Perspektiva unike mbi një projekt tradicional</a:t>
                      </a:r>
                    </a:p>
                  </a:txBody>
                  <a:tcPr marL="47625" marR="47625" marT="9525" marB="9525"/>
                </a:tc>
                <a:tc>
                  <a:txBody>
                    <a:bodyPr/>
                    <a:lstStyle/>
                    <a:p>
                      <a:r>
                        <a:rPr lang="en-GB" sz="700" b="0" i="0">
                          <a:effectLst/>
                          <a:latin typeface="Avenir Light" panose="020B0402020203020204" pitchFamily="34" charset="77"/>
                        </a:rPr>
                        <a:t>E zbukuron një ide ekzistuese</a:t>
                      </a:r>
                    </a:p>
                  </a:txBody>
                  <a:tcPr marL="47625" marR="47625" marT="9525" marB="9525"/>
                </a:tc>
                <a:tc>
                  <a:txBody>
                    <a:bodyPr/>
                    <a:lstStyle/>
                    <a:p>
                      <a:r>
                        <a:rPr lang="en-GB" sz="700" b="0" i="0">
                          <a:effectLst/>
                          <a:latin typeface="Avenir Light" panose="020B0402020203020204" pitchFamily="34" charset="77"/>
                        </a:rPr>
                        <a:t>Pa origjinalitet (projekt i konservuar)</a:t>
                      </a:r>
                    </a:p>
                  </a:txBody>
                  <a:tcPr marL="47625" marR="47625" marT="9525" marB="9525"/>
                </a:tc>
                <a:extLst>
                  <a:ext uri="{0D108BD9-81ED-4DB2-BD59-A6C34878D82A}">
                    <a16:rowId xmlns:a16="http://schemas.microsoft.com/office/drawing/2014/main" val="2764435011"/>
                  </a:ext>
                </a:extLst>
              </a:tr>
              <a:tr h="345139">
                <a:tc>
                  <a:txBody>
                    <a:bodyPr/>
                    <a:lstStyle/>
                    <a:p>
                      <a:r>
                        <a:rPr lang="en-GB" sz="700" b="1" i="0">
                          <a:effectLst/>
                          <a:latin typeface="Avenir Light" panose="020B0402020203020204" pitchFamily="34" charset="77"/>
                        </a:rPr>
                        <a:t>Pyetje testuese</a:t>
                      </a:r>
                    </a:p>
                  </a:txBody>
                  <a:tcPr marL="47625" marR="47625" marT="9525" marB="9525"/>
                </a:tc>
                <a:tc>
                  <a:txBody>
                    <a:bodyPr/>
                    <a:lstStyle/>
                    <a:p>
                      <a:r>
                        <a:rPr lang="en-GB" sz="700" b="0" i="0">
                          <a:effectLst/>
                          <a:latin typeface="Avenir Light" panose="020B0402020203020204" pitchFamily="34" charset="77"/>
                        </a:rPr>
                        <a:t>Ekziston një qëllim/përfitim i caktuar për shoqërinë; me kohë dhe relevante; ofron zgjidhje për problemet reale</a:t>
                      </a:r>
                    </a:p>
                  </a:txBody>
                  <a:tcPr marL="47625" marR="47625" marT="9525" marB="9525"/>
                </a:tc>
                <a:tc>
                  <a:txBody>
                    <a:bodyPr/>
                    <a:lstStyle/>
                    <a:p>
                      <a:r>
                        <a:rPr lang="en-GB" sz="700" b="0" i="0">
                          <a:effectLst/>
                          <a:latin typeface="Avenir Light" panose="020B0402020203020204" pitchFamily="34" charset="77"/>
                        </a:rPr>
                        <a:t>Projekti ka qëllim/përfitim për shoqërinë</a:t>
                      </a:r>
                    </a:p>
                  </a:txBody>
                  <a:tcPr marL="47625" marR="47625" marT="9525" marB="9525"/>
                </a:tc>
                <a:tc>
                  <a:txBody>
                    <a:bodyPr/>
                    <a:lstStyle/>
                    <a:p>
                      <a:r>
                        <a:rPr lang="en-GB" sz="700" b="0" i="0">
                          <a:effectLst/>
                          <a:latin typeface="Avenir Light" panose="020B0402020203020204" pitchFamily="34" charset="77"/>
                        </a:rPr>
                        <a:t>Qëllimi/përfitimi është i paqartë</a:t>
                      </a:r>
                    </a:p>
                  </a:txBody>
                  <a:tcPr marL="47625" marR="47625" marT="9525" marB="9525"/>
                </a:tc>
                <a:tc>
                  <a:txBody>
                    <a:bodyPr/>
                    <a:lstStyle/>
                    <a:p>
                      <a:r>
                        <a:rPr lang="en-GB" sz="700" b="0" i="0">
                          <a:effectLst/>
                          <a:latin typeface="Avenir Light" panose="020B0402020203020204" pitchFamily="34" charset="77"/>
                        </a:rPr>
                        <a:t>Nuk ndonje lidhje për zgjidhjen e problemeve reale në botë</a:t>
                      </a:r>
                    </a:p>
                  </a:txBody>
                  <a:tcPr marL="47625" marR="47625" marT="9525" marB="9525"/>
                </a:tc>
                <a:extLst>
                  <a:ext uri="{0D108BD9-81ED-4DB2-BD59-A6C34878D82A}">
                    <a16:rowId xmlns:a16="http://schemas.microsoft.com/office/drawing/2014/main" val="1915379732"/>
                  </a:ext>
                </a:extLst>
              </a:tr>
              <a:tr h="248470">
                <a:tc>
                  <a:txBody>
                    <a:bodyPr/>
                    <a:lstStyle/>
                    <a:p>
                      <a:r>
                        <a:rPr lang="en-GB" sz="700" b="1" i="0">
                          <a:effectLst/>
                          <a:latin typeface="Avenir Light" panose="020B0402020203020204" pitchFamily="34" charset="77"/>
                        </a:rPr>
                        <a:t>Hipoteza</a:t>
                      </a:r>
                    </a:p>
                  </a:txBody>
                  <a:tcPr marL="47625" marR="47625" marT="9525" marB="9525"/>
                </a:tc>
                <a:tc>
                  <a:txBody>
                    <a:bodyPr/>
                    <a:lstStyle/>
                    <a:p>
                      <a:r>
                        <a:rPr lang="en-GB" sz="700" b="0" i="0">
                          <a:effectLst/>
                          <a:latin typeface="Avenir Light" panose="020B0402020203020204" pitchFamily="34" charset="77"/>
                        </a:rPr>
                        <a:t>E zhvilluar tërësisht me “unë mendoj… sepse…”</a:t>
                      </a:r>
                    </a:p>
                  </a:txBody>
                  <a:tcPr marL="47625" marR="47625" marT="9525" marB="9525"/>
                </a:tc>
                <a:tc>
                  <a:txBody>
                    <a:bodyPr/>
                    <a:lstStyle/>
                    <a:p>
                      <a:r>
                        <a:rPr lang="en-GB" sz="700" b="0" i="0">
                          <a:effectLst/>
                          <a:latin typeface="Avenir Light" panose="020B0402020203020204" pitchFamily="34" charset="77"/>
                        </a:rPr>
                        <a:t>Mjaftueshëm e zhvilluar</a:t>
                      </a:r>
                    </a:p>
                  </a:txBody>
                  <a:tcPr marL="47625" marR="47625" marT="9525" marB="9525"/>
                </a:tc>
                <a:tc>
                  <a:txBody>
                    <a:bodyPr/>
                    <a:lstStyle/>
                    <a:p>
                      <a:r>
                        <a:rPr lang="en-GB" sz="700" b="0" i="0">
                          <a:effectLst/>
                          <a:latin typeface="Avenir Light" panose="020B0402020203020204" pitchFamily="34" charset="77"/>
                        </a:rPr>
                        <a:t>Pjesërisht e zhvilluar</a:t>
                      </a:r>
                    </a:p>
                  </a:txBody>
                  <a:tcPr marL="47625" marR="47625" marT="9525" marB="9525"/>
                </a:tc>
                <a:tc>
                  <a:txBody>
                    <a:bodyPr/>
                    <a:lstStyle/>
                    <a:p>
                      <a:r>
                        <a:rPr lang="en-GB" sz="700" b="0" i="0">
                          <a:effectLst/>
                          <a:latin typeface="Avenir Light" panose="020B0402020203020204" pitchFamily="34" charset="77"/>
                        </a:rPr>
                        <a:t>Të meta të mëdha</a:t>
                      </a:r>
                    </a:p>
                  </a:txBody>
                  <a:tcPr marL="47625" marR="47625" marT="9525" marB="9525"/>
                </a:tc>
                <a:extLst>
                  <a:ext uri="{0D108BD9-81ED-4DB2-BD59-A6C34878D82A}">
                    <a16:rowId xmlns:a16="http://schemas.microsoft.com/office/drawing/2014/main" val="256918148"/>
                  </a:ext>
                </a:extLst>
              </a:tr>
              <a:tr h="345139">
                <a:tc>
                  <a:txBody>
                    <a:bodyPr/>
                    <a:lstStyle/>
                    <a:p>
                      <a:r>
                        <a:rPr lang="en-GB" sz="700" b="1" i="0">
                          <a:effectLst/>
                          <a:latin typeface="Avenir Light" panose="020B0402020203020204" pitchFamily="34" charset="77"/>
                        </a:rPr>
                        <a:t>Materialet</a:t>
                      </a:r>
                    </a:p>
                  </a:txBody>
                  <a:tcPr marL="47625" marR="47625" marT="9525" marB="9525"/>
                </a:tc>
                <a:tc>
                  <a:txBody>
                    <a:bodyPr/>
                    <a:lstStyle/>
                    <a:p>
                      <a:r>
                        <a:rPr lang="en-GB" sz="700" b="0" i="0">
                          <a:effectLst/>
                          <a:latin typeface="Avenir Light" panose="020B0402020203020204" pitchFamily="34" charset="77"/>
                        </a:rPr>
                        <a:t>Lista e plotë që detajon se si të tjerët mund t’i replikojnë rezultatet me matje të sakta në njësi metrike</a:t>
                      </a:r>
                    </a:p>
                  </a:txBody>
                  <a:tcPr marL="47625" marR="47625" marT="9525" marB="9525"/>
                </a:tc>
                <a:tc>
                  <a:txBody>
                    <a:bodyPr/>
                    <a:lstStyle/>
                    <a:p>
                      <a:r>
                        <a:rPr lang="en-GB" sz="700" b="0" i="0">
                          <a:effectLst/>
                          <a:latin typeface="Avenir Light" panose="020B0402020203020204" pitchFamily="34" charset="77"/>
                        </a:rPr>
                        <a:t>Lista komplete</a:t>
                      </a:r>
                    </a:p>
                  </a:txBody>
                  <a:tcPr marL="47625" marR="47625" marT="9525" marB="9525"/>
                </a:tc>
                <a:tc>
                  <a:txBody>
                    <a:bodyPr/>
                    <a:lstStyle/>
                    <a:p>
                      <a:r>
                        <a:rPr lang="en-GB" sz="700" b="0" i="0">
                          <a:effectLst/>
                          <a:latin typeface="Avenir Light" panose="020B0402020203020204" pitchFamily="34" charset="77"/>
                        </a:rPr>
                        <a:t>Listë e pjesshme ose nuk përdor njësi metrike</a:t>
                      </a:r>
                    </a:p>
                  </a:txBody>
                  <a:tcPr marL="47625" marR="47625" marT="9525" marB="9525"/>
                </a:tc>
                <a:tc>
                  <a:txBody>
                    <a:bodyPr/>
                    <a:lstStyle/>
                    <a:p>
                      <a:r>
                        <a:rPr lang="en-GB" sz="700" b="0" i="0">
                          <a:effectLst/>
                          <a:latin typeface="Avenir Light" panose="020B0402020203020204" pitchFamily="34" charset="77"/>
                        </a:rPr>
                        <a:t>Listë e pa kompletuar; nuk është në gjendje ta replikojë projektin siç është shkruar</a:t>
                      </a:r>
                    </a:p>
                  </a:txBody>
                  <a:tcPr marL="47625" marR="47625" marT="9525" marB="9525"/>
                </a:tc>
                <a:extLst>
                  <a:ext uri="{0D108BD9-81ED-4DB2-BD59-A6C34878D82A}">
                    <a16:rowId xmlns:a16="http://schemas.microsoft.com/office/drawing/2014/main" val="402876267"/>
                  </a:ext>
                </a:extLst>
              </a:tr>
              <a:tr h="262542">
                <a:tc>
                  <a:txBody>
                    <a:bodyPr/>
                    <a:lstStyle/>
                    <a:p>
                      <a:r>
                        <a:rPr lang="en-GB" sz="700" b="1" i="0">
                          <a:effectLst/>
                          <a:latin typeface="Avenir Light" panose="020B0402020203020204" pitchFamily="34" charset="77"/>
                        </a:rPr>
                        <a:t>Procedurat/organizimi</a:t>
                      </a:r>
                    </a:p>
                  </a:txBody>
                  <a:tcPr marL="47625" marR="47625" marT="9525" marB="9525"/>
                </a:tc>
                <a:tc>
                  <a:txBody>
                    <a:bodyPr/>
                    <a:lstStyle/>
                    <a:p>
                      <a:r>
                        <a:rPr lang="en-GB" sz="700" b="0" i="0" dirty="0" err="1">
                          <a:effectLst/>
                          <a:latin typeface="Avenir Light" panose="020B0402020203020204" pitchFamily="34" charset="77"/>
                        </a:rPr>
                        <a:t>Lehtë</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për</a:t>
                      </a:r>
                      <a:r>
                        <a:rPr lang="en-GB" sz="700" b="0" i="0" dirty="0">
                          <a:effectLst/>
                          <a:latin typeface="Avenir Light" panose="020B0402020203020204" pitchFamily="34" charset="77"/>
                        </a:rPr>
                        <a:t> ta </a:t>
                      </a:r>
                      <a:r>
                        <a:rPr lang="en-GB" sz="700" b="0" i="0" dirty="0" err="1">
                          <a:effectLst/>
                          <a:latin typeface="Avenir Light" panose="020B0402020203020204" pitchFamily="34" charset="77"/>
                        </a:rPr>
                        <a:t>ndjekur</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sekuencën</a:t>
                      </a:r>
                      <a:r>
                        <a:rPr lang="en-GB" sz="700" b="0" i="0" dirty="0">
                          <a:effectLst/>
                          <a:latin typeface="Avenir Light" panose="020B0402020203020204" pitchFamily="34" charset="77"/>
                        </a:rPr>
                        <a:t> e </a:t>
                      </a:r>
                      <a:r>
                        <a:rPr lang="en-GB" sz="700" b="0" i="0" dirty="0" err="1">
                          <a:effectLst/>
                          <a:latin typeface="Avenir Light" panose="020B0402020203020204" pitchFamily="34" charset="77"/>
                        </a:rPr>
                        <a:t>metodës</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shkencore</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Gjuha</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është</a:t>
                      </a:r>
                      <a:r>
                        <a:rPr lang="en-GB" sz="700" b="0" i="0" dirty="0">
                          <a:effectLst/>
                          <a:latin typeface="Avenir Light" panose="020B0402020203020204" pitchFamily="34" charset="77"/>
                        </a:rPr>
                        <a:t> e </a:t>
                      </a:r>
                      <a:r>
                        <a:rPr lang="en-GB" sz="700" b="0" i="0" dirty="0" err="1">
                          <a:effectLst/>
                          <a:latin typeface="Avenir Light" panose="020B0402020203020204" pitchFamily="34" charset="77"/>
                        </a:rPr>
                        <a:t>qartë</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dhe</a:t>
                      </a:r>
                      <a:r>
                        <a:rPr lang="en-GB" sz="700" b="0" i="0" dirty="0">
                          <a:effectLst/>
                          <a:latin typeface="Avenir Light" panose="020B0402020203020204" pitchFamily="34" charset="77"/>
                        </a:rPr>
                        <a:t> e </a:t>
                      </a:r>
                      <a:r>
                        <a:rPr lang="en-GB" sz="700" b="0" i="0" dirty="0" err="1">
                          <a:effectLst/>
                          <a:latin typeface="Avenir Light" panose="020B0402020203020204" pitchFamily="34" charset="77"/>
                        </a:rPr>
                        <a:t>saktë</a:t>
                      </a:r>
                      <a:r>
                        <a:rPr lang="en-GB" sz="700" b="0" i="0" dirty="0">
                          <a:effectLst/>
                          <a:latin typeface="Avenir Light" panose="020B0402020203020204" pitchFamily="34" charset="77"/>
                        </a:rPr>
                        <a:t>. </a:t>
                      </a:r>
                    </a:p>
                  </a:txBody>
                  <a:tcPr marL="47625" marR="47625" marT="9525" marB="9525"/>
                </a:tc>
                <a:tc>
                  <a:txBody>
                    <a:bodyPr/>
                    <a:lstStyle/>
                    <a:p>
                      <a:r>
                        <a:rPr lang="en-GB" sz="700" b="0" i="0">
                          <a:effectLst/>
                          <a:latin typeface="Avenir Light" panose="020B0402020203020204" pitchFamily="34" charset="77"/>
                        </a:rPr>
                        <a:t>Lehtë për ta ndjekur sekuencën e metodës shkencore. Disa gabime gjuhësore. </a:t>
                      </a:r>
                    </a:p>
                  </a:txBody>
                  <a:tcPr marL="47625" marR="47625" marT="9525" marB="9525"/>
                </a:tc>
                <a:tc>
                  <a:txBody>
                    <a:bodyPr/>
                    <a:lstStyle/>
                    <a:p>
                      <a:r>
                        <a:rPr lang="en-GB" sz="700" b="0" i="0">
                          <a:effectLst/>
                          <a:latin typeface="Avenir Light" panose="020B0402020203020204" pitchFamily="34" charset="77"/>
                        </a:rPr>
                        <a:t>Deri diku vështirë për t’u ndjekur për shkak të gabimeve në sekuencën e metodës shkencore. </a:t>
                      </a:r>
                    </a:p>
                  </a:txBody>
                  <a:tcPr marL="47625" marR="47625" marT="9525" marB="9525"/>
                </a:tc>
                <a:tc>
                  <a:txBody>
                    <a:bodyPr/>
                    <a:lstStyle/>
                    <a:p>
                      <a:r>
                        <a:rPr lang="en-GB" sz="700" b="0" i="0">
                          <a:effectLst/>
                          <a:latin typeface="Avenir Light" panose="020B0402020203020204" pitchFamily="34" charset="77"/>
                        </a:rPr>
                        <a:t>Vështirë për t’u ndjekur; nuk ka sekuence në metodën shkencore. </a:t>
                      </a:r>
                    </a:p>
                  </a:txBody>
                  <a:tcPr marL="47625" marR="47625" marT="9525" marB="9525"/>
                </a:tc>
                <a:extLst>
                  <a:ext uri="{0D108BD9-81ED-4DB2-BD59-A6C34878D82A}">
                    <a16:rowId xmlns:a16="http://schemas.microsoft.com/office/drawing/2014/main" val="3721519611"/>
                  </a:ext>
                </a:extLst>
              </a:tr>
              <a:tr h="427736">
                <a:tc>
                  <a:txBody>
                    <a:bodyPr/>
                    <a:lstStyle/>
                    <a:p>
                      <a:r>
                        <a:rPr lang="en-GB" sz="700" b="1" i="0">
                          <a:effectLst/>
                          <a:latin typeface="Avenir Light" panose="020B0402020203020204" pitchFamily="34" charset="77"/>
                        </a:rPr>
                        <a:t>Provat e hulumtimit/madhësia e mostrës</a:t>
                      </a:r>
                    </a:p>
                  </a:txBody>
                  <a:tcPr marL="47625" marR="47625" marT="9525" marB="9525"/>
                </a:tc>
                <a:tc>
                  <a:txBody>
                    <a:bodyPr/>
                    <a:lstStyle/>
                    <a:p>
                      <a:r>
                        <a:rPr lang="en-GB" sz="700" b="0" i="0">
                          <a:effectLst/>
                          <a:latin typeface="Avenir Light" panose="020B0402020203020204" pitchFamily="34" charset="77"/>
                        </a:rPr>
                        <a:t>Eksperimenti është kryer më shumë se 2 herë ose nëse janë përdorur të dhënat e anketës, të dhënat janë mbledhur nga 50+ persona. </a:t>
                      </a:r>
                    </a:p>
                  </a:txBody>
                  <a:tcPr marL="47625" marR="47625" marT="9525" marB="9525"/>
                </a:tc>
                <a:tc>
                  <a:txBody>
                    <a:bodyPr/>
                    <a:lstStyle/>
                    <a:p>
                      <a:r>
                        <a:rPr lang="en-GB" sz="700" b="0" i="0">
                          <a:effectLst/>
                          <a:latin typeface="Avenir Light" panose="020B0402020203020204" pitchFamily="34" charset="77"/>
                        </a:rPr>
                        <a:t>Eksperimenti është kryer 2 herë ose nëse janë përdorur të dhënat e anketës, të dhënat janë mbledhur nga 30-49 persona</a:t>
                      </a:r>
                    </a:p>
                  </a:txBody>
                  <a:tcPr marL="47625" marR="47625" marT="9525" marB="9525"/>
                </a:tc>
                <a:tc>
                  <a:txBody>
                    <a:bodyPr/>
                    <a:lstStyle/>
                    <a:p>
                      <a:r>
                        <a:rPr lang="en-GB" sz="700" b="0" i="0">
                          <a:effectLst/>
                          <a:latin typeface="Avenir Light" panose="020B0402020203020204" pitchFamily="34" charset="77"/>
                        </a:rPr>
                        <a:t>Eksperimenti është kryer 1 herë ose nëse janë përdorur të dhënat e anketës, të dhënat janë mbledhur nga 10-29 persona</a:t>
                      </a:r>
                    </a:p>
                  </a:txBody>
                  <a:tcPr marL="47625" marR="47625" marT="9525" marB="9525"/>
                </a:tc>
                <a:tc>
                  <a:txBody>
                    <a:bodyPr/>
                    <a:lstStyle/>
                    <a:p>
                      <a:r>
                        <a:rPr lang="en-GB" sz="700" b="0" i="0">
                          <a:effectLst/>
                          <a:latin typeface="Avenir Light" panose="020B0402020203020204" pitchFamily="34" charset="77"/>
                        </a:rPr>
                        <a:t>Eksperimenti nuk është kryer në mënyrë të plotë ose nëse janë përdorur të dhënat e anketës, të dhënat janë mbledhur nga më pak se 10 persona</a:t>
                      </a:r>
                    </a:p>
                  </a:txBody>
                  <a:tcPr marL="47625" marR="47625" marT="9525" marB="9525"/>
                </a:tc>
                <a:extLst>
                  <a:ext uri="{0D108BD9-81ED-4DB2-BD59-A6C34878D82A}">
                    <a16:rowId xmlns:a16="http://schemas.microsoft.com/office/drawing/2014/main" val="1120680088"/>
                  </a:ext>
                </a:extLst>
              </a:tr>
              <a:tr h="262542">
                <a:tc>
                  <a:txBody>
                    <a:bodyPr/>
                    <a:lstStyle/>
                    <a:p>
                      <a:r>
                        <a:rPr lang="en-GB" sz="700" b="1" i="0">
                          <a:effectLst/>
                          <a:latin typeface="Avenir Light" panose="020B0402020203020204" pitchFamily="34" charset="77"/>
                        </a:rPr>
                        <a:t>Analiza</a:t>
                      </a:r>
                    </a:p>
                  </a:txBody>
                  <a:tcPr marL="47625" marR="47625" marT="9525" marB="9525"/>
                </a:tc>
                <a:tc>
                  <a:txBody>
                    <a:bodyPr/>
                    <a:lstStyle/>
                    <a:p>
                      <a:r>
                        <a:rPr lang="en-GB" sz="700" b="0" i="0">
                          <a:effectLst/>
                          <a:latin typeface="Avenir Light" panose="020B0402020203020204" pitchFamily="34" charset="77"/>
                        </a:rPr>
                        <a:t>Të dhënat paraqiten qartë dhe lidhen drejtpërdrejt me hipotezën/pyetjen</a:t>
                      </a:r>
                    </a:p>
                  </a:txBody>
                  <a:tcPr marL="47625" marR="47625" marT="9525" marB="9525"/>
                </a:tc>
                <a:tc>
                  <a:txBody>
                    <a:bodyPr/>
                    <a:lstStyle/>
                    <a:p>
                      <a:r>
                        <a:rPr lang="en-GB" sz="700" b="0" i="0">
                          <a:effectLst/>
                          <a:latin typeface="Avenir Light" panose="020B0402020203020204" pitchFamily="34" charset="77"/>
                        </a:rPr>
                        <a:t>Të dhënat paraqiten në mënyrë të arsyeshme dhe tregojnë një lidhje të mirë me hipotezën/pyetjen</a:t>
                      </a:r>
                    </a:p>
                  </a:txBody>
                  <a:tcPr marL="47625" marR="47625" marT="9525" marB="9525"/>
                </a:tc>
                <a:tc>
                  <a:txBody>
                    <a:bodyPr/>
                    <a:lstStyle/>
                    <a:p>
                      <a:r>
                        <a:rPr lang="en-GB" sz="700" b="0" i="0">
                          <a:effectLst/>
                          <a:latin typeface="Avenir Light" panose="020B0402020203020204" pitchFamily="34" charset="77"/>
                        </a:rPr>
                        <a:t>Të dhënat paraqiten në mënyrë minimale dhe tregojnë një lidhje me hipotezën/pyetjen</a:t>
                      </a:r>
                    </a:p>
                  </a:txBody>
                  <a:tcPr marL="47625" marR="47625" marT="9525" marB="9525"/>
                </a:tc>
                <a:tc>
                  <a:txBody>
                    <a:bodyPr/>
                    <a:lstStyle/>
                    <a:p>
                      <a:r>
                        <a:rPr lang="en-GB" sz="700" b="0" i="0">
                          <a:effectLst/>
                          <a:latin typeface="Avenir Light" panose="020B0402020203020204" pitchFamily="34" charset="77"/>
                        </a:rPr>
                        <a:t>Të dhënat paraqiten  dhe nuk tregojnë asnjë lidhje me hipotezën/pyetjen</a:t>
                      </a:r>
                    </a:p>
                  </a:txBody>
                  <a:tcPr marL="47625" marR="47625" marT="9525" marB="9525"/>
                </a:tc>
                <a:extLst>
                  <a:ext uri="{0D108BD9-81ED-4DB2-BD59-A6C34878D82A}">
                    <a16:rowId xmlns:a16="http://schemas.microsoft.com/office/drawing/2014/main" val="2709374160"/>
                  </a:ext>
                </a:extLst>
              </a:tr>
              <a:tr h="427736">
                <a:tc>
                  <a:txBody>
                    <a:bodyPr/>
                    <a:lstStyle/>
                    <a:p>
                      <a:r>
                        <a:rPr lang="en-GB" sz="700" b="1" i="0">
                          <a:effectLst/>
                          <a:latin typeface="Avenir Light" panose="020B0402020203020204" pitchFamily="34" charset="77"/>
                        </a:rPr>
                        <a:t>Vlerësimi/konkluzionet</a:t>
                      </a:r>
                    </a:p>
                  </a:txBody>
                  <a:tcPr marL="47625" marR="47625" marT="9525" marB="9525"/>
                </a:tc>
                <a:tc>
                  <a:txBody>
                    <a:bodyPr/>
                    <a:lstStyle/>
                    <a:p>
                      <a:r>
                        <a:rPr lang="en-GB" sz="700" b="0" i="0">
                          <a:effectLst/>
                          <a:latin typeface="Avenir Light" panose="020B0402020203020204" pitchFamily="34" charset="77"/>
                        </a:rPr>
                        <a:t>Nga të dhënat e mbledhura është nxjerrë një përfundim logjik, i cili i përgjigjet hipotezës/pyetjes dhe/ose ngre një hipotezë/pyetje të re. Ka aplikim në jetën reale. </a:t>
                      </a:r>
                    </a:p>
                  </a:txBody>
                  <a:tcPr marL="47625" marR="47625" marT="9525" marB="9525"/>
                </a:tc>
                <a:tc>
                  <a:txBody>
                    <a:bodyPr/>
                    <a:lstStyle/>
                    <a:p>
                      <a:r>
                        <a:rPr lang="en-GB" sz="700" b="0" i="0">
                          <a:effectLst/>
                          <a:latin typeface="Avenir Light" panose="020B0402020203020204" pitchFamily="34" charset="77"/>
                        </a:rPr>
                        <a:t>Nga të dhënat e mbledhura është nxjerrë një përfundim logjik. </a:t>
                      </a:r>
                    </a:p>
                  </a:txBody>
                  <a:tcPr marL="47625" marR="47625" marT="9525" marB="9525"/>
                </a:tc>
                <a:tc>
                  <a:txBody>
                    <a:bodyPr/>
                    <a:lstStyle/>
                    <a:p>
                      <a:r>
                        <a:rPr lang="en-GB" sz="700" b="0" i="0">
                          <a:effectLst/>
                          <a:latin typeface="Avenir Light" panose="020B0402020203020204" pitchFamily="34" charset="77"/>
                        </a:rPr>
                        <a:t>Nga të dhënat e mbledhura është nxjerrë një përfundim i arsyeshëm. </a:t>
                      </a:r>
                    </a:p>
                  </a:txBody>
                  <a:tcPr marL="47625" marR="47625" marT="9525" marB="9525"/>
                </a:tc>
                <a:tc>
                  <a:txBody>
                    <a:bodyPr/>
                    <a:lstStyle/>
                    <a:p>
                      <a:r>
                        <a:rPr lang="en-GB" sz="700" b="0" i="0">
                          <a:effectLst/>
                          <a:latin typeface="Avenir Light" panose="020B0402020203020204" pitchFamily="34" charset="77"/>
                        </a:rPr>
                        <a:t>Përfundimi i nxjerrë nuk tregon se ndërlidhet me të dhënat e mbledhura. </a:t>
                      </a:r>
                    </a:p>
                  </a:txBody>
                  <a:tcPr marL="47625" marR="47625" marT="9525" marB="9525"/>
                </a:tc>
                <a:extLst>
                  <a:ext uri="{0D108BD9-81ED-4DB2-BD59-A6C34878D82A}">
                    <a16:rowId xmlns:a16="http://schemas.microsoft.com/office/drawing/2014/main" val="2206123640"/>
                  </a:ext>
                </a:extLst>
              </a:tr>
              <a:tr h="510334">
                <a:tc>
                  <a:txBody>
                    <a:bodyPr/>
                    <a:lstStyle/>
                    <a:p>
                      <a:r>
                        <a:rPr lang="en-GB" sz="700" b="1" i="0" dirty="0" err="1">
                          <a:effectLst/>
                          <a:latin typeface="Avenir Light" panose="020B0402020203020204" pitchFamily="34" charset="77"/>
                        </a:rPr>
                        <a:t>Tabela</a:t>
                      </a:r>
                      <a:r>
                        <a:rPr lang="en-GB" sz="700" b="1" i="0" dirty="0">
                          <a:effectLst/>
                          <a:latin typeface="Avenir Light" panose="020B0402020203020204" pitchFamily="34" charset="77"/>
                        </a:rPr>
                        <a:t> e </a:t>
                      </a:r>
                      <a:r>
                        <a:rPr lang="en-GB" sz="700" b="1" i="0" dirty="0" err="1">
                          <a:effectLst/>
                          <a:latin typeface="Avenir Light" panose="020B0402020203020204" pitchFamily="34" charset="77"/>
                        </a:rPr>
                        <a:t>ekspozimit</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prezantim</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fizik</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dhe</a:t>
                      </a:r>
                      <a:r>
                        <a:rPr lang="en-GB" sz="700" b="1" i="0" dirty="0">
                          <a:effectLst/>
                          <a:latin typeface="Avenir Light" panose="020B0402020203020204" pitchFamily="34" charset="77"/>
                        </a:rPr>
                        <a:t>/</a:t>
                      </a:r>
                      <a:r>
                        <a:rPr lang="en-GB" sz="700" b="1" i="0" dirty="0" err="1">
                          <a:effectLst/>
                          <a:latin typeface="Avenir Light" panose="020B0402020203020204" pitchFamily="34" charset="77"/>
                        </a:rPr>
                        <a:t>ose</a:t>
                      </a:r>
                      <a:r>
                        <a:rPr lang="en-GB" sz="700" b="1" i="0" dirty="0">
                          <a:effectLst/>
                          <a:latin typeface="Avenir Light" panose="020B0402020203020204" pitchFamily="34" charset="77"/>
                        </a:rPr>
                        <a:t> </a:t>
                      </a:r>
                      <a:r>
                        <a:rPr lang="en-GB" sz="700" b="1" i="0" dirty="0" err="1">
                          <a:effectLst/>
                          <a:latin typeface="Avenir Light" panose="020B0402020203020204" pitchFamily="34" charset="77"/>
                        </a:rPr>
                        <a:t>vizual</a:t>
                      </a:r>
                      <a:endParaRPr lang="en-GB" sz="700" b="1" i="0" dirty="0">
                        <a:effectLst/>
                        <a:latin typeface="Avenir Light" panose="020B0402020203020204" pitchFamily="34" charset="77"/>
                      </a:endParaRPr>
                    </a:p>
                  </a:txBody>
                  <a:tcPr marL="47625" marR="47625" marT="9525" marB="9525"/>
                </a:tc>
                <a:tc>
                  <a:txBody>
                    <a:bodyPr/>
                    <a:lstStyle/>
                    <a:p>
                      <a:r>
                        <a:rPr lang="en-GB" sz="700" b="0" i="0">
                          <a:effectLst/>
                          <a:latin typeface="Avenir Light" panose="020B0402020203020204" pitchFamily="34" charset="77"/>
                        </a:rPr>
                        <a:t>I plotëson të gjitha kriteret e nivelit profesional; përveç kësaj, tregon përdorimin e veçantë të teknologjisë së përshtatshme ose talente të veçanta artistike. </a:t>
                      </a:r>
                    </a:p>
                  </a:txBody>
                  <a:tcPr marL="47625" marR="47625" marT="9525" marB="9525"/>
                </a:tc>
                <a:tc>
                  <a:txBody>
                    <a:bodyPr/>
                    <a:lstStyle/>
                    <a:p>
                      <a:r>
                        <a:rPr lang="en-GB" sz="700" b="0" i="0">
                          <a:effectLst/>
                          <a:latin typeface="Avenir Light" panose="020B0402020203020204" pitchFamily="34" charset="77"/>
                        </a:rPr>
                        <a:t>Projekti është vizualisht tërheqës (i emërtuar, i organizuar, afërt, me ngjyra, konciz, i lehtë për t’u parë nga një distancë, dhe përmban informata të rëndësishme dhe detaje mbështetëse).</a:t>
                      </a:r>
                    </a:p>
                  </a:txBody>
                  <a:tcPr marL="47625" marR="47625" marT="9525" marB="9525"/>
                </a:tc>
                <a:tc>
                  <a:txBody>
                    <a:bodyPr/>
                    <a:lstStyle/>
                    <a:p>
                      <a:r>
                        <a:rPr lang="en-GB" sz="700" b="0" i="0">
                          <a:effectLst/>
                          <a:latin typeface="Avenir Light" panose="020B0402020203020204" pitchFamily="34" charset="77"/>
                        </a:rPr>
                        <a:t>Projekti është vizualisht tërheqës, por i mungon konsistenca në të paktën një fushë të përmendur të nivelit profesional. </a:t>
                      </a:r>
                    </a:p>
                  </a:txBody>
                  <a:tcPr marL="47625" marR="47625" marT="9525" marB="9525"/>
                </a:tc>
                <a:tc>
                  <a:txBody>
                    <a:bodyPr/>
                    <a:lstStyle/>
                    <a:p>
                      <a:r>
                        <a:rPr lang="en-GB" sz="700" b="0" i="0" dirty="0" err="1">
                          <a:effectLst/>
                          <a:latin typeface="Avenir Light" panose="020B0402020203020204" pitchFamily="34" charset="77"/>
                        </a:rPr>
                        <a:t>Projekti</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është</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i</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kompletuar</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por</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mungon</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konsistenca</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në</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disa</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fusha</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të</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përmendura</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të</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nivelit</a:t>
                      </a:r>
                      <a:r>
                        <a:rPr lang="en-GB" sz="700" b="0" i="0" dirty="0">
                          <a:effectLst/>
                          <a:latin typeface="Avenir Light" panose="020B0402020203020204" pitchFamily="34" charset="77"/>
                        </a:rPr>
                        <a:t> </a:t>
                      </a:r>
                      <a:r>
                        <a:rPr lang="en-GB" sz="700" b="0" i="0" dirty="0" err="1">
                          <a:effectLst/>
                          <a:latin typeface="Avenir Light" panose="020B0402020203020204" pitchFamily="34" charset="77"/>
                        </a:rPr>
                        <a:t>profesional</a:t>
                      </a:r>
                      <a:r>
                        <a:rPr lang="en-GB" sz="700" b="0" i="0" dirty="0">
                          <a:effectLst/>
                          <a:latin typeface="Avenir Light" panose="020B0402020203020204" pitchFamily="34" charset="77"/>
                        </a:rPr>
                        <a:t>. </a:t>
                      </a:r>
                    </a:p>
                  </a:txBody>
                  <a:tcPr marL="47625" marR="47625" marT="9525" marB="9525"/>
                </a:tc>
                <a:extLst>
                  <a:ext uri="{0D108BD9-81ED-4DB2-BD59-A6C34878D82A}">
                    <a16:rowId xmlns:a16="http://schemas.microsoft.com/office/drawing/2014/main" val="3985917487"/>
                  </a:ext>
                </a:extLst>
              </a:tr>
            </a:tbl>
          </a:graphicData>
        </a:graphic>
      </p:graphicFrame>
      <p:sp>
        <p:nvSpPr>
          <p:cNvPr id="7" name="Block Arc 6">
            <a:extLst>
              <a:ext uri="{FF2B5EF4-FFF2-40B4-BE49-F238E27FC236}">
                <a16:creationId xmlns:a16="http://schemas.microsoft.com/office/drawing/2014/main" id="{4FC93D4A-CBF7-2982-F736-034EE65FE910}"/>
              </a:ext>
            </a:extLst>
          </p:cNvPr>
          <p:cNvSpPr/>
          <p:nvPr/>
        </p:nvSpPr>
        <p:spPr>
          <a:xfrm rot="9054315">
            <a:off x="-583523" y="-210727"/>
            <a:ext cx="1167047" cy="1219527"/>
          </a:xfrm>
          <a:prstGeom prst="blockArc">
            <a:avLst>
              <a:gd name="adj1" fmla="val 10800000"/>
              <a:gd name="adj2" fmla="val 762560"/>
              <a:gd name="adj3" fmla="val 12791"/>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dirty="0">
              <a:ln>
                <a:noFill/>
              </a:ln>
              <a:solidFill>
                <a:srgbClr val="333333"/>
              </a:solidFill>
              <a:effectLst/>
              <a:uLnTx/>
              <a:uFillTx/>
              <a:latin typeface="Arial"/>
              <a:ea typeface="+mn-ea"/>
              <a:cs typeface="+mn-cs"/>
              <a:sym typeface="Arial"/>
            </a:endParaRPr>
          </a:p>
        </p:txBody>
      </p:sp>
      <p:sp>
        <p:nvSpPr>
          <p:cNvPr id="8" name="Block Arc 7">
            <a:extLst>
              <a:ext uri="{FF2B5EF4-FFF2-40B4-BE49-F238E27FC236}">
                <a16:creationId xmlns:a16="http://schemas.microsoft.com/office/drawing/2014/main" id="{90E6AB54-F8E8-7814-A4C5-825F85A86381}"/>
              </a:ext>
            </a:extLst>
          </p:cNvPr>
          <p:cNvSpPr/>
          <p:nvPr/>
        </p:nvSpPr>
        <p:spPr>
          <a:xfrm rot="18465271">
            <a:off x="8350277" y="4118426"/>
            <a:ext cx="1587443" cy="1460971"/>
          </a:xfrm>
          <a:prstGeom prst="blockArc">
            <a:avLst>
              <a:gd name="adj1" fmla="val 11162223"/>
              <a:gd name="adj2" fmla="val 1153375"/>
              <a:gd name="adj3" fmla="val 17579"/>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dirty="0">
              <a:ln>
                <a:noFill/>
              </a:ln>
              <a:solidFill>
                <a:srgbClr val="333333"/>
              </a:solidFill>
              <a:effectLst/>
              <a:uLnTx/>
              <a:uFillTx/>
              <a:latin typeface="Arial"/>
              <a:ea typeface="+mn-ea"/>
              <a:cs typeface="+mn-cs"/>
              <a:sym typeface="Arial"/>
            </a:endParaRPr>
          </a:p>
        </p:txBody>
      </p:sp>
    </p:spTree>
    <p:extLst>
      <p:ext uri="{BB962C8B-B14F-4D97-AF65-F5344CB8AC3E}">
        <p14:creationId xmlns:p14="http://schemas.microsoft.com/office/powerpoint/2010/main" val="105801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b="1" dirty="0">
              <a:solidFill>
                <a:schemeClr val="bg1">
                  <a:lumMod val="10000"/>
                </a:schemeClr>
              </a:solidFill>
            </a:endParaRPr>
          </a:p>
          <a:p>
            <a:pPr marL="152400" lvl="0" indent="0">
              <a:buNone/>
            </a:pPr>
            <a:r>
              <a:rPr lang="sq-AL" sz="1400" b="1" dirty="0">
                <a:solidFill>
                  <a:srgbClr val="518BCB"/>
                </a:solidFill>
              </a:rPr>
              <a:t>Puna në çifte.</a:t>
            </a:r>
          </a:p>
          <a:p>
            <a:pPr marL="152400" lvl="0" indent="0">
              <a:buNone/>
            </a:pPr>
            <a:r>
              <a:rPr lang="sq-AL" sz="1400" b="1" dirty="0">
                <a:solidFill>
                  <a:srgbClr val="518BCB"/>
                </a:solidFill>
              </a:rPr>
              <a:t>Analizoni planin mësimor në sllajdin/fletushkën e mëposhtme.</a:t>
            </a:r>
          </a:p>
          <a:p>
            <a:pPr marL="152400" indent="0">
              <a:buNone/>
            </a:pPr>
            <a:r>
              <a:rPr lang="sq-AL" sz="1400" dirty="0">
                <a:solidFill>
                  <a:schemeClr val="bg1">
                    <a:lumMod val="10000"/>
                  </a:schemeClr>
                </a:solidFill>
              </a:rPr>
              <a:t>Hartoni një rubrikë për njësinë mësimore që nxënësit, bashkëmoshatarët dhe mësimdhënësit mund ta përdorin për ta vlerësuar cilësinë e punës. </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Vlerësoni me notë punën duke përdorur 1-5, por bëni dallimet e qarta dhe transparente ndërmjet secilës notë. </a:t>
            </a:r>
          </a:p>
          <a:p>
            <a:pPr marL="152400" indent="0">
              <a:buNone/>
            </a:pPr>
            <a:r>
              <a:rPr lang="sq-AL" sz="1400" dirty="0">
                <a:solidFill>
                  <a:schemeClr val="bg1">
                    <a:lumMod val="10000"/>
                  </a:schemeClr>
                </a:solidFill>
              </a:rPr>
              <a:t>Mendoni për aftësitë dhe përmbajtjen.</a:t>
            </a: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GB" dirty="0" err="1"/>
              <a:t>Aktiviteti</a:t>
            </a:r>
            <a:r>
              <a:rPr lang="en-GB" dirty="0"/>
              <a:t> </a:t>
            </a:r>
            <a:r>
              <a:rPr lang="en-GB" dirty="0" err="1"/>
              <a:t>për</a:t>
            </a:r>
            <a:r>
              <a:rPr lang="en-GB" dirty="0"/>
              <a:t> </a:t>
            </a:r>
            <a:r>
              <a:rPr lang="en-GB" dirty="0" err="1"/>
              <a:t>vlerësimin</a:t>
            </a:r>
            <a:r>
              <a:rPr lang="en-GB" dirty="0"/>
              <a:t> e </a:t>
            </a:r>
            <a:r>
              <a:rPr lang="en-GB" dirty="0" err="1"/>
              <a:t>rubrikës</a:t>
            </a:r>
            <a:br>
              <a:rPr lang="en-GB" dirty="0"/>
            </a:br>
            <a:r>
              <a:rPr lang="en-GB" dirty="0" err="1"/>
              <a:t>Mësim-nxënie</a:t>
            </a:r>
            <a:r>
              <a:rPr lang="en-GB" dirty="0"/>
              <a:t> e </a:t>
            </a:r>
            <a:r>
              <a:rPr lang="en-GB" dirty="0" err="1"/>
              <a:t>bazuar</a:t>
            </a:r>
            <a:r>
              <a:rPr lang="en-GB" dirty="0"/>
              <a:t> </a:t>
            </a:r>
            <a:r>
              <a:rPr lang="en-GB" dirty="0" err="1"/>
              <a:t>në</a:t>
            </a:r>
            <a:r>
              <a:rPr lang="en-GB" dirty="0"/>
              <a:t> </a:t>
            </a:r>
            <a:r>
              <a:rPr lang="en-GB" dirty="0" err="1"/>
              <a:t>detyrë</a:t>
            </a:r>
            <a:r>
              <a:rPr lang="en-GB" dirty="0"/>
              <a:t> </a:t>
            </a:r>
            <a:endParaRPr lang="en-XK" dirty="0"/>
          </a:p>
        </p:txBody>
      </p:sp>
      <p:graphicFrame>
        <p:nvGraphicFramePr>
          <p:cNvPr id="2" name="Table 3">
            <a:extLst>
              <a:ext uri="{FF2B5EF4-FFF2-40B4-BE49-F238E27FC236}">
                <a16:creationId xmlns:a16="http://schemas.microsoft.com/office/drawing/2014/main" id="{BB4A4816-EB97-BE01-22C9-3C8F9D26008E}"/>
              </a:ext>
            </a:extLst>
          </p:cNvPr>
          <p:cNvGraphicFramePr>
            <a:graphicFrameLocks noGrp="1"/>
          </p:cNvGraphicFramePr>
          <p:nvPr/>
        </p:nvGraphicFramePr>
        <p:xfrm>
          <a:off x="5792375" y="2968765"/>
          <a:ext cx="2631525" cy="1828800"/>
        </p:xfrm>
        <a:graphic>
          <a:graphicData uri="http://schemas.openxmlformats.org/drawingml/2006/table">
            <a:tbl>
              <a:tblPr firstRow="1" bandRow="1">
                <a:tableStyleId>{5125D04F-9EB8-46EC-B540-F5C6E4D42CA6}</a:tableStyleId>
              </a:tblPr>
              <a:tblGrid>
                <a:gridCol w="526305">
                  <a:extLst>
                    <a:ext uri="{9D8B030D-6E8A-4147-A177-3AD203B41FA5}">
                      <a16:colId xmlns:a16="http://schemas.microsoft.com/office/drawing/2014/main" val="679090083"/>
                    </a:ext>
                  </a:extLst>
                </a:gridCol>
                <a:gridCol w="526305">
                  <a:extLst>
                    <a:ext uri="{9D8B030D-6E8A-4147-A177-3AD203B41FA5}">
                      <a16:colId xmlns:a16="http://schemas.microsoft.com/office/drawing/2014/main" val="3200529335"/>
                    </a:ext>
                  </a:extLst>
                </a:gridCol>
                <a:gridCol w="526305">
                  <a:extLst>
                    <a:ext uri="{9D8B030D-6E8A-4147-A177-3AD203B41FA5}">
                      <a16:colId xmlns:a16="http://schemas.microsoft.com/office/drawing/2014/main" val="1600544228"/>
                    </a:ext>
                  </a:extLst>
                </a:gridCol>
                <a:gridCol w="526305">
                  <a:extLst>
                    <a:ext uri="{9D8B030D-6E8A-4147-A177-3AD203B41FA5}">
                      <a16:colId xmlns:a16="http://schemas.microsoft.com/office/drawing/2014/main" val="287311132"/>
                    </a:ext>
                  </a:extLst>
                </a:gridCol>
                <a:gridCol w="526305">
                  <a:extLst>
                    <a:ext uri="{9D8B030D-6E8A-4147-A177-3AD203B41FA5}">
                      <a16:colId xmlns:a16="http://schemas.microsoft.com/office/drawing/2014/main" val="1120742437"/>
                    </a:ext>
                  </a:extLst>
                </a:gridCol>
              </a:tblGrid>
              <a:tr h="261755">
                <a:tc>
                  <a:txBody>
                    <a:bodyPr/>
                    <a:lstStyle/>
                    <a:p>
                      <a:pPr algn="ctr"/>
                      <a:r>
                        <a:rPr lang="en-XK" b="0" i="0" dirty="0">
                          <a:latin typeface="Avenir Light" panose="020B0402020203020204" pitchFamily="34" charset="77"/>
                        </a:rPr>
                        <a:t>1</a:t>
                      </a:r>
                    </a:p>
                  </a:txBody>
                  <a:tcPr>
                    <a:solidFill>
                      <a:srgbClr val="DEE6F7"/>
                    </a:solidFill>
                  </a:tcPr>
                </a:tc>
                <a:tc>
                  <a:txBody>
                    <a:bodyPr/>
                    <a:lstStyle/>
                    <a:p>
                      <a:pPr algn="ctr"/>
                      <a:r>
                        <a:rPr lang="en-XK" b="0" i="0" dirty="0">
                          <a:latin typeface="Avenir Light" panose="020B0402020203020204" pitchFamily="34" charset="77"/>
                        </a:rPr>
                        <a:t>2</a:t>
                      </a:r>
                    </a:p>
                  </a:txBody>
                  <a:tcPr>
                    <a:solidFill>
                      <a:srgbClr val="DEE6F7"/>
                    </a:solidFill>
                  </a:tcPr>
                </a:tc>
                <a:tc>
                  <a:txBody>
                    <a:bodyPr/>
                    <a:lstStyle/>
                    <a:p>
                      <a:pPr algn="ctr"/>
                      <a:r>
                        <a:rPr lang="en-XK" b="0" i="0" dirty="0">
                          <a:latin typeface="Avenir Light" panose="020B0402020203020204" pitchFamily="34" charset="77"/>
                        </a:rPr>
                        <a:t>3</a:t>
                      </a:r>
                    </a:p>
                  </a:txBody>
                  <a:tcPr>
                    <a:solidFill>
                      <a:srgbClr val="DEE6F7"/>
                    </a:solidFill>
                  </a:tcPr>
                </a:tc>
                <a:tc>
                  <a:txBody>
                    <a:bodyPr/>
                    <a:lstStyle/>
                    <a:p>
                      <a:pPr algn="ctr"/>
                      <a:r>
                        <a:rPr lang="en-XK" b="0" i="0" dirty="0">
                          <a:latin typeface="Avenir Light" panose="020B0402020203020204" pitchFamily="34" charset="77"/>
                        </a:rPr>
                        <a:t>4</a:t>
                      </a:r>
                    </a:p>
                  </a:txBody>
                  <a:tcPr>
                    <a:solidFill>
                      <a:srgbClr val="DEE6F7"/>
                    </a:solidFill>
                  </a:tcPr>
                </a:tc>
                <a:tc>
                  <a:txBody>
                    <a:bodyPr/>
                    <a:lstStyle/>
                    <a:p>
                      <a:pPr algn="ctr"/>
                      <a:r>
                        <a:rPr lang="en-XK" b="0" i="0" dirty="0">
                          <a:latin typeface="Avenir Light" panose="020B0402020203020204" pitchFamily="34" charset="77"/>
                        </a:rPr>
                        <a:t>5</a:t>
                      </a:r>
                    </a:p>
                  </a:txBody>
                  <a:tcPr>
                    <a:solidFill>
                      <a:srgbClr val="DEE6F7"/>
                    </a:solidFill>
                  </a:tcPr>
                </a:tc>
                <a:extLst>
                  <a:ext uri="{0D108BD9-81ED-4DB2-BD59-A6C34878D82A}">
                    <a16:rowId xmlns:a16="http://schemas.microsoft.com/office/drawing/2014/main" val="901003523"/>
                  </a:ext>
                </a:extLst>
              </a:tr>
              <a:tr h="261755">
                <a:tc>
                  <a:txBody>
                    <a:bodyPr/>
                    <a:lstStyle/>
                    <a:p>
                      <a:endParaRPr lang="en-XK" dirty="0"/>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960815066"/>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368073507"/>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1389458775"/>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2377317868"/>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dirty="0"/>
                    </a:p>
                  </a:txBody>
                  <a:tcPr/>
                </a:tc>
                <a:extLst>
                  <a:ext uri="{0D108BD9-81ED-4DB2-BD59-A6C34878D82A}">
                    <a16:rowId xmlns:a16="http://schemas.microsoft.com/office/drawing/2014/main" val="3405787925"/>
                  </a:ext>
                </a:extLst>
              </a:tr>
            </a:tbl>
          </a:graphicData>
        </a:graphic>
      </p:graphicFrame>
    </p:spTree>
    <p:extLst>
      <p:ext uri="{BB962C8B-B14F-4D97-AF65-F5344CB8AC3E}">
        <p14:creationId xmlns:p14="http://schemas.microsoft.com/office/powerpoint/2010/main" val="3385261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9AD2CF8-4870-027B-FCA5-27761FA81715}"/>
              </a:ext>
            </a:extLst>
          </p:cNvPr>
          <p:cNvGraphicFramePr>
            <a:graphicFrameLocks noGrp="1"/>
          </p:cNvGraphicFramePr>
          <p:nvPr/>
        </p:nvGraphicFramePr>
        <p:xfrm>
          <a:off x="905607" y="419588"/>
          <a:ext cx="7332785" cy="4367999"/>
        </p:xfrm>
        <a:graphic>
          <a:graphicData uri="http://schemas.openxmlformats.org/drawingml/2006/table">
            <a:tbl>
              <a:tblPr firstRow="1" bandRow="1">
                <a:tableStyleId>{5125D04F-9EB8-46EC-B540-F5C6E4D42CA6}</a:tableStyleId>
              </a:tblPr>
              <a:tblGrid>
                <a:gridCol w="965251">
                  <a:extLst>
                    <a:ext uri="{9D8B030D-6E8A-4147-A177-3AD203B41FA5}">
                      <a16:colId xmlns:a16="http://schemas.microsoft.com/office/drawing/2014/main" val="3397012230"/>
                    </a:ext>
                  </a:extLst>
                </a:gridCol>
                <a:gridCol w="3393944">
                  <a:extLst>
                    <a:ext uri="{9D8B030D-6E8A-4147-A177-3AD203B41FA5}">
                      <a16:colId xmlns:a16="http://schemas.microsoft.com/office/drawing/2014/main" val="4179183287"/>
                    </a:ext>
                  </a:extLst>
                </a:gridCol>
                <a:gridCol w="1805951">
                  <a:extLst>
                    <a:ext uri="{9D8B030D-6E8A-4147-A177-3AD203B41FA5}">
                      <a16:colId xmlns:a16="http://schemas.microsoft.com/office/drawing/2014/main" val="557144320"/>
                    </a:ext>
                  </a:extLst>
                </a:gridCol>
                <a:gridCol w="1167639">
                  <a:extLst>
                    <a:ext uri="{9D8B030D-6E8A-4147-A177-3AD203B41FA5}">
                      <a16:colId xmlns:a16="http://schemas.microsoft.com/office/drawing/2014/main" val="104727876"/>
                    </a:ext>
                  </a:extLst>
                </a:gridCol>
              </a:tblGrid>
              <a:tr h="283679">
                <a:tc gridSpan="4">
                  <a:txBody>
                    <a:bodyPr/>
                    <a:lstStyle/>
                    <a:p>
                      <a:r>
                        <a:rPr lang="en-GB" sz="800" b="1" i="0" dirty="0" err="1">
                          <a:latin typeface="Avenir Light" panose="020B0402020203020204" pitchFamily="34" charset="77"/>
                        </a:rPr>
                        <a:t>Plani</a:t>
                      </a:r>
                      <a:r>
                        <a:rPr lang="en-GB" sz="800" b="1" i="0" dirty="0">
                          <a:latin typeface="Avenir Light" panose="020B0402020203020204" pitchFamily="34" charset="77"/>
                        </a:rPr>
                        <a:t> </a:t>
                      </a:r>
                      <a:r>
                        <a:rPr lang="en-GB" sz="800" b="1" i="0" dirty="0" err="1">
                          <a:latin typeface="Avenir Light" panose="020B0402020203020204" pitchFamily="34" charset="77"/>
                        </a:rPr>
                        <a:t>mësimor</a:t>
                      </a:r>
                      <a:r>
                        <a:rPr lang="en-GB" sz="800" b="1" i="0" dirty="0">
                          <a:latin typeface="Avenir Light" panose="020B0402020203020204" pitchFamily="34" charset="77"/>
                        </a:rPr>
                        <a:t>: </a:t>
                      </a:r>
                      <a:r>
                        <a:rPr lang="en-GB" sz="800" b="1" i="0" dirty="0" err="1">
                          <a:latin typeface="Avenir Light" panose="020B0402020203020204" pitchFamily="34" charset="77"/>
                        </a:rPr>
                        <a:t>Gjeografi</a:t>
                      </a:r>
                      <a:r>
                        <a:rPr lang="en-GB" sz="800" b="1" i="0" dirty="0">
                          <a:latin typeface="Avenir Light" panose="020B0402020203020204" pitchFamily="34" charset="77"/>
                        </a:rPr>
                        <a:t>, </a:t>
                      </a:r>
                      <a:r>
                        <a:rPr lang="en-GB" sz="800" b="1" i="0" dirty="0" err="1">
                          <a:latin typeface="Avenir Light" panose="020B0402020203020204" pitchFamily="34" charset="77"/>
                        </a:rPr>
                        <a:t>klasat</a:t>
                      </a:r>
                      <a:r>
                        <a:rPr lang="en-GB" sz="800" b="1" i="0" dirty="0">
                          <a:latin typeface="Avenir Light" panose="020B0402020203020204" pitchFamily="34" charset="77"/>
                        </a:rPr>
                        <a:t> 5 – 8 (</a:t>
                      </a:r>
                      <a:r>
                        <a:rPr lang="en-GB" sz="800" b="1" i="0" dirty="0" err="1">
                          <a:latin typeface="Avenir Light" panose="020B0402020203020204" pitchFamily="34" charset="77"/>
                        </a:rPr>
                        <a:t>plani</a:t>
                      </a:r>
                      <a:r>
                        <a:rPr lang="en-GB" sz="800" b="1" i="0" dirty="0">
                          <a:latin typeface="Avenir Light" panose="020B0402020203020204" pitchFamily="34" charset="77"/>
                        </a:rPr>
                        <a:t> </a:t>
                      </a:r>
                      <a:r>
                        <a:rPr lang="en-GB" sz="800" b="1" i="0" dirty="0" err="1">
                          <a:latin typeface="Avenir Light" panose="020B0402020203020204" pitchFamily="34" charset="77"/>
                        </a:rPr>
                        <a:t>mësimor</a:t>
                      </a:r>
                      <a:r>
                        <a:rPr lang="en-GB" sz="800" b="1" i="0" dirty="0">
                          <a:latin typeface="Avenir Light" panose="020B0402020203020204" pitchFamily="34" charset="77"/>
                        </a:rPr>
                        <a:t> </a:t>
                      </a:r>
                      <a:r>
                        <a:rPr lang="en-GB" sz="800" b="1" i="0" dirty="0" err="1">
                          <a:latin typeface="Avenir Light" panose="020B0402020203020204" pitchFamily="34" charset="77"/>
                        </a:rPr>
                        <a:t>duhet</a:t>
                      </a:r>
                      <a:r>
                        <a:rPr lang="en-GB" sz="800" b="1" i="0" dirty="0">
                          <a:latin typeface="Avenir Light" panose="020B0402020203020204" pitchFamily="34" charset="77"/>
                        </a:rPr>
                        <a:t>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përshtatet</a:t>
                      </a:r>
                      <a:r>
                        <a:rPr lang="en-GB" sz="800" b="1" i="0" dirty="0">
                          <a:latin typeface="Avenir Light" panose="020B0402020203020204" pitchFamily="34" charset="77"/>
                        </a:rPr>
                        <a:t> </a:t>
                      </a:r>
                      <a:r>
                        <a:rPr lang="en-GB" sz="800" b="1" i="0" dirty="0" err="1">
                          <a:latin typeface="Avenir Light" panose="020B0402020203020204" pitchFamily="34" charset="77"/>
                        </a:rPr>
                        <a:t>sipas</a:t>
                      </a:r>
                      <a:r>
                        <a:rPr lang="en-GB" sz="800" b="1" i="0" dirty="0">
                          <a:latin typeface="Avenir Light" panose="020B0402020203020204" pitchFamily="34" charset="77"/>
                        </a:rPr>
                        <a:t> </a:t>
                      </a:r>
                      <a:r>
                        <a:rPr lang="en-GB" sz="800" b="1" i="0" dirty="0" err="1">
                          <a:latin typeface="Avenir Light" panose="020B0402020203020204" pitchFamily="34" charset="77"/>
                        </a:rPr>
                        <a:t>moshës</a:t>
                      </a:r>
                      <a:r>
                        <a:rPr lang="en-GB" sz="800" b="1" i="0" dirty="0">
                          <a:latin typeface="Avenir Light" panose="020B0402020203020204" pitchFamily="34" charset="77"/>
                        </a:rPr>
                        <a:t> </a:t>
                      </a:r>
                      <a:r>
                        <a:rPr lang="en-GB" sz="800" b="1" i="0" dirty="0" err="1">
                          <a:latin typeface="Avenir Light" panose="020B0402020203020204" pitchFamily="34" charset="77"/>
                        </a:rPr>
                        <a:t>së</a:t>
                      </a:r>
                      <a:r>
                        <a:rPr lang="en-GB" sz="800" b="1" i="0" dirty="0">
                          <a:latin typeface="Avenir Light" panose="020B0402020203020204" pitchFamily="34" charset="77"/>
                        </a:rPr>
                        <a:t> </a:t>
                      </a:r>
                      <a:r>
                        <a:rPr lang="en-GB" sz="800" b="1" i="0" dirty="0" err="1">
                          <a:latin typeface="Avenir Light" panose="020B0402020203020204" pitchFamily="34" charset="77"/>
                        </a:rPr>
                        <a:t>nxënësve</a:t>
                      </a:r>
                      <a:r>
                        <a:rPr lang="en-GB" sz="800" b="1" i="0" dirty="0">
                          <a:latin typeface="Avenir Light" panose="020B0402020203020204" pitchFamily="34" charset="77"/>
                        </a:rPr>
                        <a:t>)</a:t>
                      </a:r>
                    </a:p>
                  </a:txBody>
                  <a:tcPr anchor="ctr">
                    <a:solidFill>
                      <a:srgbClr val="DEE6F7"/>
                    </a:solidFill>
                  </a:tcPr>
                </a:tc>
                <a:tc hMerge="1">
                  <a:txBody>
                    <a:bodyPr/>
                    <a:lstStyle/>
                    <a:p>
                      <a:endParaRPr lang="en-XK"/>
                    </a:p>
                  </a:txBody>
                  <a:tcPr/>
                </a:tc>
                <a:tc hMerge="1">
                  <a:txBody>
                    <a:bodyPr/>
                    <a:lstStyle/>
                    <a:p>
                      <a:endParaRPr lang="en-XK"/>
                    </a:p>
                  </a:txBody>
                  <a:tcPr/>
                </a:tc>
                <a:tc hMerge="1">
                  <a:txBody>
                    <a:bodyPr/>
                    <a:lstStyle/>
                    <a:p>
                      <a:endParaRPr lang="en-XK"/>
                    </a:p>
                  </a:txBody>
                  <a:tcPr/>
                </a:tc>
                <a:extLst>
                  <a:ext uri="{0D108BD9-81ED-4DB2-BD59-A6C34878D82A}">
                    <a16:rowId xmlns:a16="http://schemas.microsoft.com/office/drawing/2014/main" val="2127123610"/>
                  </a:ext>
                </a:extLst>
              </a:tr>
              <a:tr h="1054978">
                <a:tc>
                  <a:txBody>
                    <a:bodyPr/>
                    <a:lstStyle/>
                    <a:p>
                      <a:r>
                        <a:rPr lang="en-GB" sz="800" b="1" i="0">
                          <a:latin typeface="Avenir Light" panose="020B0402020203020204" pitchFamily="34" charset="77"/>
                        </a:rPr>
                        <a:t>Objektivat e të nxënit</a:t>
                      </a:r>
                    </a:p>
                  </a:txBody>
                  <a:tcPr anchor="ctr"/>
                </a:tc>
                <a:tc>
                  <a:txBody>
                    <a:bodyPr/>
                    <a:lstStyle/>
                    <a:p>
                      <a:r>
                        <a:rPr lang="en-GB" sz="800" b="1" i="0" dirty="0" err="1">
                          <a:solidFill>
                            <a:srgbClr val="518BCB"/>
                          </a:solidFill>
                          <a:latin typeface="Avenir Light" panose="020B0402020203020204" pitchFamily="34" charset="77"/>
                        </a:rPr>
                        <a:t>Aktivitetet</a:t>
                      </a:r>
                      <a:r>
                        <a:rPr lang="en-GB" sz="800" b="1" i="0" dirty="0">
                          <a:solidFill>
                            <a:srgbClr val="518BCB"/>
                          </a:solidFill>
                          <a:latin typeface="Avenir Light" panose="020B0402020203020204" pitchFamily="34" charset="77"/>
                        </a:rPr>
                        <a:t> e </a:t>
                      </a:r>
                      <a:r>
                        <a:rPr lang="en-GB" sz="800" b="1" i="0" dirty="0" err="1">
                          <a:solidFill>
                            <a:srgbClr val="518BCB"/>
                          </a:solidFill>
                          <a:latin typeface="Avenir Light" panose="020B0402020203020204" pitchFamily="34" charset="77"/>
                        </a:rPr>
                        <a:t>mundshme</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të</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mësimdhënies</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dhe</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mësim-nxënies</a:t>
                      </a:r>
                      <a:r>
                        <a:rPr lang="en-GB" sz="800" b="1" i="0" dirty="0">
                          <a:solidFill>
                            <a:srgbClr val="518BCB"/>
                          </a:solidFill>
                          <a:latin typeface="Avenir Light" panose="020B0402020203020204" pitchFamily="34" charset="77"/>
                        </a:rPr>
                        <a:t>  </a:t>
                      </a:r>
                    </a:p>
                    <a:p>
                      <a:r>
                        <a:rPr lang="en-GB" sz="800" b="0" i="0" dirty="0" err="1">
                          <a:latin typeface="Avenir Light" panose="020B0402020203020204" pitchFamily="34" charset="77"/>
                        </a:rPr>
                        <a:t>Aktivitetet</a:t>
                      </a:r>
                      <a:r>
                        <a:rPr lang="en-GB" sz="800" b="0" i="0" dirty="0">
                          <a:latin typeface="Avenir Light" panose="020B0402020203020204" pitchFamily="34" charset="77"/>
                        </a:rPr>
                        <a:t> </a:t>
                      </a:r>
                      <a:r>
                        <a:rPr lang="en-GB" sz="800" b="0" i="0" dirty="0" err="1">
                          <a:latin typeface="Avenir Light" panose="020B0402020203020204" pitchFamily="34" charset="77"/>
                        </a:rPr>
                        <a:t>duhet</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përshtaten</a:t>
                      </a:r>
                      <a:r>
                        <a:rPr lang="en-GB" sz="800" b="0" i="0" dirty="0">
                          <a:latin typeface="Avenir Light" panose="020B0402020203020204" pitchFamily="34" charset="77"/>
                        </a:rPr>
                        <a:t> duke u </a:t>
                      </a:r>
                      <a:r>
                        <a:rPr lang="en-GB" sz="800" b="0" i="0" dirty="0" err="1">
                          <a:latin typeface="Avenir Light" panose="020B0402020203020204" pitchFamily="34" charset="77"/>
                        </a:rPr>
                        <a:t>bazuar</a:t>
                      </a:r>
                      <a:r>
                        <a:rPr lang="en-GB" sz="800" b="0" i="0" dirty="0">
                          <a:latin typeface="Avenir Light" panose="020B0402020203020204" pitchFamily="34" charset="77"/>
                        </a:rPr>
                        <a:t>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vlerësimin</a:t>
                      </a:r>
                      <a:r>
                        <a:rPr lang="en-GB" sz="800" b="0" i="0" dirty="0">
                          <a:latin typeface="Avenir Light" panose="020B0402020203020204" pitchFamily="34" charset="77"/>
                        </a:rPr>
                        <a:t> </a:t>
                      </a:r>
                      <a:r>
                        <a:rPr lang="en-GB" sz="800" b="0" i="0" dirty="0" err="1">
                          <a:latin typeface="Avenir Light" panose="020B0402020203020204" pitchFamily="34" charset="77"/>
                        </a:rPr>
                        <a:t>formativ</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njësive</a:t>
                      </a:r>
                      <a:r>
                        <a:rPr lang="en-GB" sz="800" b="0" i="0" dirty="0">
                          <a:latin typeface="Avenir Light" panose="020B0402020203020204" pitchFamily="34" charset="77"/>
                        </a:rPr>
                        <a:t> </a:t>
                      </a:r>
                      <a:r>
                        <a:rPr lang="en-GB" sz="800" b="0" i="0" dirty="0" err="1">
                          <a:latin typeface="Avenir Light" panose="020B0402020203020204" pitchFamily="34" charset="77"/>
                        </a:rPr>
                        <a:t>mësimore</a:t>
                      </a:r>
                      <a:r>
                        <a:rPr lang="en-GB" sz="800" b="0" i="0" dirty="0">
                          <a:latin typeface="Avenir Light" panose="020B0402020203020204" pitchFamily="34" charset="77"/>
                        </a:rPr>
                        <a:t>. </a:t>
                      </a:r>
                      <a:r>
                        <a:rPr lang="en-GB" sz="800" b="0" i="0" dirty="0" err="1">
                          <a:latin typeface="Avenir Light" panose="020B0402020203020204" pitchFamily="34" charset="77"/>
                        </a:rPr>
                        <a:t>Mësimdhënësit</a:t>
                      </a:r>
                      <a:r>
                        <a:rPr lang="en-GB" sz="800" b="0" i="0" dirty="0">
                          <a:latin typeface="Avenir Light" panose="020B0402020203020204" pitchFamily="34" charset="77"/>
                        </a:rPr>
                        <a:t> </a:t>
                      </a:r>
                      <a:r>
                        <a:rPr lang="en-GB" sz="800" b="0" i="0" dirty="0" err="1">
                          <a:latin typeface="Avenir Light" panose="020B0402020203020204" pitchFamily="34" charset="77"/>
                        </a:rPr>
                        <a:t>duhet</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reagojnë</a:t>
                      </a:r>
                      <a:r>
                        <a:rPr lang="en-GB" sz="800" b="0" i="0" dirty="0">
                          <a:latin typeface="Avenir Light" panose="020B0402020203020204" pitchFamily="34" charset="77"/>
                        </a:rPr>
                        <a:t> </a:t>
                      </a:r>
                      <a:r>
                        <a:rPr lang="en-GB" sz="800" b="0" i="0" dirty="0" err="1">
                          <a:latin typeface="Avenir Light" panose="020B0402020203020204" pitchFamily="34" charset="77"/>
                        </a:rPr>
                        <a:t>ndaj</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dhënave</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vlerësimit</a:t>
                      </a:r>
                      <a:r>
                        <a:rPr lang="en-GB" sz="800" b="0" i="0" dirty="0">
                          <a:latin typeface="Avenir Light" panose="020B0402020203020204" pitchFamily="34" charset="77"/>
                        </a:rPr>
                        <a:t> </a:t>
                      </a:r>
                      <a:r>
                        <a:rPr lang="en-GB" sz="800" b="0" i="0" dirty="0" err="1">
                          <a:latin typeface="Avenir Light" panose="020B0402020203020204" pitchFamily="34" charset="77"/>
                        </a:rPr>
                        <a:t>formativ</a:t>
                      </a:r>
                      <a:r>
                        <a:rPr lang="en-GB" sz="800" b="0" i="0" dirty="0">
                          <a:latin typeface="Avenir Light" panose="020B0402020203020204" pitchFamily="34" charset="77"/>
                        </a:rPr>
                        <a:t> </a:t>
                      </a:r>
                      <a:r>
                        <a:rPr lang="en-GB" sz="800" b="0" i="0" dirty="0" err="1">
                          <a:latin typeface="Avenir Light" panose="020B0402020203020204" pitchFamily="34" charset="77"/>
                        </a:rPr>
                        <a:t>dhe</a:t>
                      </a:r>
                      <a:r>
                        <a:rPr lang="en-GB" sz="800" b="0" i="0" dirty="0">
                          <a:latin typeface="Avenir Light" panose="020B0402020203020204" pitchFamily="34" charset="77"/>
                        </a:rPr>
                        <a:t> ta </a:t>
                      </a:r>
                      <a:r>
                        <a:rPr lang="en-GB" sz="800" b="0" i="0" dirty="0" err="1">
                          <a:latin typeface="Avenir Light" panose="020B0402020203020204" pitchFamily="34" charset="77"/>
                        </a:rPr>
                        <a:t>përshtatin</a:t>
                      </a:r>
                      <a:r>
                        <a:rPr lang="en-GB" sz="800" b="0" i="0" dirty="0">
                          <a:latin typeface="Avenir Light" panose="020B0402020203020204" pitchFamily="34" charset="77"/>
                        </a:rPr>
                        <a:t> </a:t>
                      </a:r>
                      <a:r>
                        <a:rPr lang="en-GB" sz="800" b="0" i="0" dirty="0" err="1">
                          <a:latin typeface="Avenir Light" panose="020B0402020203020204" pitchFamily="34" charset="77"/>
                        </a:rPr>
                        <a:t>orën</a:t>
                      </a:r>
                      <a:r>
                        <a:rPr lang="en-GB" sz="800" b="0" i="0" dirty="0">
                          <a:latin typeface="Avenir Light" panose="020B0402020203020204" pitchFamily="34" charset="77"/>
                        </a:rPr>
                        <a:t> e tyre </a:t>
                      </a:r>
                      <a:r>
                        <a:rPr lang="en-GB" sz="800" b="0" i="0" dirty="0" err="1">
                          <a:latin typeface="Avenir Light" panose="020B0402020203020204" pitchFamily="34" charset="77"/>
                        </a:rPr>
                        <a:t>mësimore</a:t>
                      </a:r>
                      <a:r>
                        <a:rPr lang="en-GB" sz="800" b="0" i="0" dirty="0">
                          <a:latin typeface="Avenir Light" panose="020B0402020203020204" pitchFamily="34" charset="77"/>
                        </a:rPr>
                        <a:t> </a:t>
                      </a:r>
                      <a:r>
                        <a:rPr lang="en-GB" sz="800" b="0" i="0" dirty="0" err="1">
                          <a:latin typeface="Avenir Light" panose="020B0402020203020204" pitchFamily="34" charset="77"/>
                        </a:rPr>
                        <a:t>për</a:t>
                      </a:r>
                      <a:r>
                        <a:rPr lang="en-GB" sz="800" b="0" i="0" dirty="0">
                          <a:latin typeface="Avenir Light" panose="020B0402020203020204" pitchFamily="34" charset="77"/>
                        </a:rPr>
                        <a:t> </a:t>
                      </a:r>
                      <a:r>
                        <a:rPr lang="en-GB" sz="800" b="0" i="0" dirty="0" err="1">
                          <a:latin typeface="Avenir Light" panose="020B0402020203020204" pitchFamily="34" charset="77"/>
                        </a:rPr>
                        <a:t>t’i</a:t>
                      </a:r>
                      <a:r>
                        <a:rPr lang="en-GB" sz="800" b="0" i="0" dirty="0">
                          <a:latin typeface="Avenir Light" panose="020B0402020203020204" pitchFamily="34" charset="77"/>
                        </a:rPr>
                        <a:t> </a:t>
                      </a:r>
                      <a:r>
                        <a:rPr lang="en-GB" sz="800" b="0" i="0" dirty="0" err="1">
                          <a:latin typeface="Avenir Light" panose="020B0402020203020204" pitchFamily="34" charset="77"/>
                        </a:rPr>
                        <a:t>përmbushur</a:t>
                      </a:r>
                      <a:r>
                        <a:rPr lang="en-GB" sz="800" b="0" i="0" dirty="0">
                          <a:latin typeface="Avenir Light" panose="020B0402020203020204" pitchFamily="34" charset="77"/>
                        </a:rPr>
                        <a:t> </a:t>
                      </a:r>
                      <a:r>
                        <a:rPr lang="en-GB" sz="800" b="0" i="0" dirty="0" err="1">
                          <a:latin typeface="Avenir Light" panose="020B0402020203020204" pitchFamily="34" charset="77"/>
                        </a:rPr>
                        <a:t>nevojat</a:t>
                      </a:r>
                      <a:r>
                        <a:rPr lang="en-GB" sz="800" b="0" i="0" dirty="0">
                          <a:latin typeface="Avenir Light" panose="020B0402020203020204" pitchFamily="34" charset="77"/>
                        </a:rPr>
                        <a:t> e </a:t>
                      </a:r>
                      <a:r>
                        <a:rPr lang="en-GB" sz="800" b="0" i="0" dirty="0" err="1">
                          <a:latin typeface="Avenir Light" panose="020B0402020203020204" pitchFamily="34" charset="77"/>
                        </a:rPr>
                        <a:t>nxënësve</a:t>
                      </a:r>
                      <a:r>
                        <a:rPr lang="en-GB" sz="800" b="0" i="0" dirty="0">
                          <a:latin typeface="Avenir Light" panose="020B0402020203020204" pitchFamily="34" charset="77"/>
                        </a:rPr>
                        <a:t>     </a:t>
                      </a:r>
                    </a:p>
                  </a:txBody>
                  <a:tcPr anchor="ctr"/>
                </a:tc>
                <a:tc>
                  <a:txBody>
                    <a:bodyPr/>
                    <a:lstStyle/>
                    <a:p>
                      <a:r>
                        <a:rPr lang="en-GB" sz="800" b="0" i="0" dirty="0" err="1">
                          <a:latin typeface="Avenir Light" panose="020B0402020203020204" pitchFamily="34" charset="77"/>
                        </a:rPr>
                        <a:t>Kriteret</a:t>
                      </a:r>
                      <a:r>
                        <a:rPr lang="en-GB" sz="800" b="0" i="0" dirty="0">
                          <a:latin typeface="Avenir Light" panose="020B0402020203020204" pitchFamily="34" charset="77"/>
                        </a:rPr>
                        <a:t> e </a:t>
                      </a:r>
                      <a:r>
                        <a:rPr lang="en-GB" sz="800" b="0" i="0" dirty="0" err="1">
                          <a:latin typeface="Avenir Light" panose="020B0402020203020204" pitchFamily="34" charset="77"/>
                        </a:rPr>
                        <a:t>suksesit</a:t>
                      </a:r>
                      <a:r>
                        <a:rPr lang="en-GB" sz="800" b="0" i="0" dirty="0">
                          <a:latin typeface="Avenir Light" panose="020B0402020203020204" pitchFamily="34" charset="77"/>
                        </a:rPr>
                        <a:t> (Si </a:t>
                      </a:r>
                      <a:r>
                        <a:rPr lang="en-GB" sz="800" b="0" i="0" dirty="0" err="1">
                          <a:latin typeface="Avenir Light" panose="020B0402020203020204" pitchFamily="34" charset="77"/>
                        </a:rPr>
                        <a:t>mund</a:t>
                      </a:r>
                      <a:r>
                        <a:rPr lang="en-GB" sz="800" b="0" i="0" dirty="0">
                          <a:latin typeface="Avenir Light" panose="020B0402020203020204" pitchFamily="34" charset="77"/>
                        </a:rPr>
                        <a:t> ta </a:t>
                      </a:r>
                      <a:r>
                        <a:rPr lang="en-GB" sz="800" b="0" i="0" dirty="0" err="1">
                          <a:latin typeface="Avenir Light" panose="020B0402020203020204" pitchFamily="34" charset="77"/>
                        </a:rPr>
                        <a:t>dinë</a:t>
                      </a:r>
                      <a:r>
                        <a:rPr lang="en-GB" sz="800" b="0" i="0" dirty="0">
                          <a:latin typeface="Avenir Light" panose="020B0402020203020204" pitchFamily="34" charset="77"/>
                        </a:rPr>
                        <a:t> </a:t>
                      </a:r>
                      <a:r>
                        <a:rPr lang="en-GB" sz="800" b="0" i="0" dirty="0" err="1">
                          <a:latin typeface="Avenir Light" panose="020B0402020203020204" pitchFamily="34" charset="77"/>
                        </a:rPr>
                        <a:t>nxënësit</a:t>
                      </a:r>
                      <a:r>
                        <a:rPr lang="en-GB" sz="800" b="0" i="0" dirty="0">
                          <a:latin typeface="Avenir Light" panose="020B0402020203020204" pitchFamily="34" charset="77"/>
                        </a:rPr>
                        <a:t> se </a:t>
                      </a:r>
                      <a:r>
                        <a:rPr lang="en-GB" sz="800" b="0" i="0" dirty="0" err="1">
                          <a:latin typeface="Avenir Light" panose="020B0402020203020204" pitchFamily="34" charset="77"/>
                        </a:rPr>
                        <a:t>çfarë</a:t>
                      </a:r>
                      <a:r>
                        <a:rPr lang="en-GB" sz="800" b="0" i="0" dirty="0">
                          <a:latin typeface="Avenir Light" panose="020B0402020203020204" pitchFamily="34" charset="77"/>
                        </a:rPr>
                        <a:t> </a:t>
                      </a:r>
                      <a:r>
                        <a:rPr lang="en-GB" sz="800" b="0" i="0" dirty="0" err="1">
                          <a:latin typeface="Avenir Light" panose="020B0402020203020204" pitchFamily="34" charset="77"/>
                        </a:rPr>
                        <a:t>kanë</a:t>
                      </a:r>
                      <a:r>
                        <a:rPr lang="en-GB" sz="800" b="0" i="0" dirty="0">
                          <a:latin typeface="Avenir Light" panose="020B0402020203020204" pitchFamily="34" charset="77"/>
                        </a:rPr>
                        <a:t> </a:t>
                      </a:r>
                      <a:r>
                        <a:rPr lang="en-GB" sz="800" b="0" i="0" dirty="0" err="1">
                          <a:latin typeface="Avenir Light" panose="020B0402020203020204" pitchFamily="34" charset="77"/>
                        </a:rPr>
                        <a:t>arritur</a:t>
                      </a:r>
                      <a:r>
                        <a:rPr lang="en-GB" sz="800" b="0" i="0" dirty="0">
                          <a:latin typeface="Avenir Light" panose="020B0402020203020204" pitchFamily="34" charset="77"/>
                        </a:rPr>
                        <a:t>?... </a:t>
                      </a:r>
                      <a:r>
                        <a:rPr lang="en-GB" sz="800" b="0" i="0" dirty="0" err="1">
                          <a:latin typeface="Avenir Light" panose="020B0402020203020204" pitchFamily="34" charset="77"/>
                        </a:rPr>
                        <a:t>rubrika</a:t>
                      </a:r>
                      <a:r>
                        <a:rPr lang="en-GB" sz="800" b="0" i="0" dirty="0">
                          <a:latin typeface="Avenir Light" panose="020B0402020203020204" pitchFamily="34" charset="77"/>
                        </a:rPr>
                        <a:t>, </a:t>
                      </a:r>
                      <a:r>
                        <a:rPr lang="en-GB" sz="800" b="0" i="0" dirty="0" err="1">
                          <a:latin typeface="Avenir Light" panose="020B0402020203020204" pitchFamily="34" charset="77"/>
                        </a:rPr>
                        <a:t>etj</a:t>
                      </a:r>
                      <a:r>
                        <a:rPr lang="en-GB" sz="800" b="0" i="0" dirty="0">
                          <a:latin typeface="Avenir Light" panose="020B0402020203020204" pitchFamily="34" charset="77"/>
                        </a:rPr>
                        <a:t>.)</a:t>
                      </a:r>
                    </a:p>
                  </a:txBody>
                  <a:tcPr anchor="ctr"/>
                </a:tc>
                <a:tc>
                  <a:txBody>
                    <a:bodyPr/>
                    <a:lstStyle/>
                    <a:p>
                      <a:r>
                        <a:rPr lang="en-GB" sz="800" b="0" i="0">
                          <a:latin typeface="Avenir Light" panose="020B0402020203020204" pitchFamily="34" charset="77"/>
                        </a:rPr>
                        <a:t>Vlerësimi/Mundësitë e dhënies së informatave kthyese (Vetë-vlerësimi i nxënësve/vlerësimi i shekeve të klasës/informatat kthyese me gojë të mësimdhënësit sipas nevojës)</a:t>
                      </a:r>
                    </a:p>
                  </a:txBody>
                  <a:tcPr anchor="ctr"/>
                </a:tc>
                <a:extLst>
                  <a:ext uri="{0D108BD9-81ED-4DB2-BD59-A6C34878D82A}">
                    <a16:rowId xmlns:a16="http://schemas.microsoft.com/office/drawing/2014/main" val="848210313"/>
                  </a:ext>
                </a:extLst>
              </a:tr>
              <a:tr h="2588085">
                <a:tc>
                  <a:txBody>
                    <a:bodyPr/>
                    <a:lstStyle/>
                    <a:p>
                      <a:r>
                        <a:rPr lang="en-GB" sz="800" b="1" i="0" dirty="0" err="1">
                          <a:latin typeface="Avenir Light" panose="020B0402020203020204" pitchFamily="34" charset="77"/>
                        </a:rPr>
                        <a:t>Nxënësit</a:t>
                      </a:r>
                      <a:r>
                        <a:rPr lang="en-GB" sz="800" b="1" i="0" dirty="0">
                          <a:latin typeface="Avenir Light" panose="020B0402020203020204" pitchFamily="34" charset="77"/>
                        </a:rPr>
                        <a:t> do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kuptojnë</a:t>
                      </a:r>
                      <a:r>
                        <a:rPr lang="en-GB" sz="800" b="1" i="0" dirty="0">
                          <a:latin typeface="Avenir Light" panose="020B0402020203020204" pitchFamily="34" charset="77"/>
                        </a:rPr>
                        <a:t> </a:t>
                      </a:r>
                      <a:r>
                        <a:rPr lang="en-GB" sz="800" b="1" i="0" dirty="0" err="1">
                          <a:latin typeface="Avenir Light" panose="020B0402020203020204" pitchFamily="34" charset="77"/>
                        </a:rPr>
                        <a:t>pse</a:t>
                      </a:r>
                      <a:r>
                        <a:rPr lang="en-GB" sz="800" b="1" i="0" dirty="0">
                          <a:latin typeface="Avenir Light" panose="020B0402020203020204" pitchFamily="34" charset="77"/>
                        </a:rPr>
                        <a:t> </a:t>
                      </a:r>
                      <a:r>
                        <a:rPr lang="en-GB" sz="800" b="1" i="0" dirty="0" err="1">
                          <a:latin typeface="Avenir Light" panose="020B0402020203020204" pitchFamily="34" charset="77"/>
                        </a:rPr>
                        <a:t>ndodhin</a:t>
                      </a:r>
                      <a:r>
                        <a:rPr lang="en-GB" sz="800" b="1" i="0" dirty="0">
                          <a:latin typeface="Avenir Light" panose="020B0402020203020204" pitchFamily="34" charset="77"/>
                        </a:rPr>
                        <a:t> </a:t>
                      </a:r>
                      <a:r>
                        <a:rPr lang="en-GB" sz="800" b="1" i="0" dirty="0" err="1">
                          <a:latin typeface="Avenir Light" panose="020B0402020203020204" pitchFamily="34" charset="77"/>
                        </a:rPr>
                        <a:t>veçoritë</a:t>
                      </a:r>
                      <a:r>
                        <a:rPr lang="en-GB" sz="800" b="1" i="0" dirty="0">
                          <a:latin typeface="Avenir Light" panose="020B0402020203020204" pitchFamily="34" charset="77"/>
                        </a:rPr>
                        <a:t> e </a:t>
                      </a:r>
                      <a:r>
                        <a:rPr lang="en-GB" sz="800" b="1" i="0" dirty="0" err="1">
                          <a:latin typeface="Avenir Light" panose="020B0402020203020204" pitchFamily="34" charset="77"/>
                        </a:rPr>
                        <a:t>ndryshme</a:t>
                      </a:r>
                      <a:r>
                        <a:rPr lang="en-GB" sz="800" b="1" i="0" dirty="0">
                          <a:latin typeface="Avenir Light" panose="020B0402020203020204" pitchFamily="34" charset="77"/>
                        </a:rPr>
                        <a:t>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lumenjve</a:t>
                      </a:r>
                      <a:r>
                        <a:rPr lang="en-GB" sz="800" b="1" i="0" dirty="0">
                          <a:latin typeface="Avenir Light" panose="020B0402020203020204" pitchFamily="34" charset="77"/>
                        </a:rPr>
                        <a:t> </a:t>
                      </a:r>
                      <a:r>
                        <a:rPr lang="en-GB" sz="800" b="1" i="0" dirty="0" err="1">
                          <a:latin typeface="Avenir Light" panose="020B0402020203020204" pitchFamily="34" charset="77"/>
                        </a:rPr>
                        <a:t>në</a:t>
                      </a:r>
                      <a:r>
                        <a:rPr lang="en-GB" sz="800" b="1" i="0" dirty="0">
                          <a:latin typeface="Avenir Light" panose="020B0402020203020204" pitchFamily="34" charset="77"/>
                        </a:rPr>
                        <a:t> </a:t>
                      </a:r>
                      <a:r>
                        <a:rPr lang="en-GB" sz="800" b="1" i="0" dirty="0" err="1">
                          <a:latin typeface="Avenir Light" panose="020B0402020203020204" pitchFamily="34" charset="77"/>
                        </a:rPr>
                        <a:t>nivele</a:t>
                      </a:r>
                      <a:r>
                        <a:rPr lang="en-GB" sz="800" b="1" i="0" dirty="0">
                          <a:latin typeface="Avenir Light" panose="020B0402020203020204" pitchFamily="34" charset="77"/>
                        </a:rPr>
                        <a:t>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ndryshme</a:t>
                      </a:r>
                      <a:r>
                        <a:rPr lang="en-GB" sz="800" b="1" i="0" dirty="0">
                          <a:latin typeface="Avenir Light" panose="020B0402020203020204" pitchFamily="34" charset="77"/>
                        </a:rPr>
                        <a:t>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lumenjve</a:t>
                      </a:r>
                      <a:r>
                        <a:rPr lang="en-GB" sz="800" b="1" i="0" dirty="0">
                          <a:latin typeface="Avenir Light" panose="020B0402020203020204" pitchFamily="34" charset="77"/>
                        </a:rPr>
                        <a:t>.              </a:t>
                      </a:r>
                    </a:p>
                  </a:txBody>
                  <a:tcPr anchor="ctr"/>
                </a:tc>
                <a:tc>
                  <a:txBody>
                    <a:bodyPr/>
                    <a:lstStyle/>
                    <a:p>
                      <a:r>
                        <a:rPr lang="en-GB" sz="800" b="1" i="0" dirty="0" err="1">
                          <a:solidFill>
                            <a:srgbClr val="518BCB"/>
                          </a:solidFill>
                          <a:latin typeface="Avenir Light" panose="020B0402020203020204" pitchFamily="34" charset="77"/>
                        </a:rPr>
                        <a:t>Fillimi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orës</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mësimore</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aktivitet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ngrohjes</a:t>
                      </a:r>
                      <a:r>
                        <a:rPr lang="en-GB" sz="800" b="1" i="0" dirty="0">
                          <a:solidFill>
                            <a:srgbClr val="518BCB"/>
                          </a:solidFill>
                          <a:latin typeface="Avenir Light" panose="020B0402020203020204" pitchFamily="34" charset="77"/>
                        </a:rPr>
                        <a:t> – jo </a:t>
                      </a:r>
                      <a:r>
                        <a:rPr lang="en-GB" sz="800" b="1" i="0" dirty="0" err="1">
                          <a:solidFill>
                            <a:srgbClr val="518BCB"/>
                          </a:solidFill>
                          <a:latin typeface="Avenir Light" panose="020B0402020203020204" pitchFamily="34" charset="77"/>
                        </a:rPr>
                        <a:t>vetëm</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detyrat</a:t>
                      </a:r>
                      <a:r>
                        <a:rPr lang="en-GB" sz="800" b="1" i="0" dirty="0">
                          <a:solidFill>
                            <a:srgbClr val="518BCB"/>
                          </a:solidFill>
                          <a:latin typeface="Avenir Light" panose="020B0402020203020204" pitchFamily="34" charset="77"/>
                        </a:rPr>
                        <a:t> e </a:t>
                      </a:r>
                      <a:r>
                        <a:rPr lang="en-GB" sz="800" b="1" i="0" dirty="0" err="1">
                          <a:solidFill>
                            <a:srgbClr val="518BCB"/>
                          </a:solidFill>
                          <a:latin typeface="Avenir Light" panose="020B0402020203020204" pitchFamily="34" charset="77"/>
                        </a:rPr>
                        <a:t>shtëpisë</a:t>
                      </a:r>
                      <a:r>
                        <a:rPr lang="en-GB" sz="800" b="1" i="0" dirty="0">
                          <a:solidFill>
                            <a:srgbClr val="518BCB"/>
                          </a:solidFill>
                          <a:latin typeface="Avenir Light" panose="020B0402020203020204" pitchFamily="34" charset="77"/>
                        </a:rPr>
                        <a:t>)  </a:t>
                      </a:r>
                    </a:p>
                    <a:p>
                      <a:r>
                        <a:rPr lang="en-GB" sz="800" b="0" i="0" dirty="0" err="1">
                          <a:latin typeface="Avenir Light" panose="020B0402020203020204" pitchFamily="34" charset="77"/>
                        </a:rPr>
                        <a:t>Shkruani</a:t>
                      </a:r>
                      <a:r>
                        <a:rPr lang="en-GB" sz="800" b="0" i="0" dirty="0">
                          <a:latin typeface="Avenir Light" panose="020B0402020203020204" pitchFamily="34" charset="77"/>
                        </a:rPr>
                        <a:t> </a:t>
                      </a:r>
                      <a:r>
                        <a:rPr lang="en-GB" sz="800" b="0" i="0" dirty="0" err="1">
                          <a:latin typeface="Avenir Light" panose="020B0402020203020204" pitchFamily="34" charset="77"/>
                        </a:rPr>
                        <a:t>sa</a:t>
                      </a:r>
                      <a:r>
                        <a:rPr lang="en-GB" sz="800" b="0" i="0" dirty="0">
                          <a:latin typeface="Avenir Light" panose="020B0402020203020204" pitchFamily="34" charset="77"/>
                        </a:rPr>
                        <a:t> </a:t>
                      </a:r>
                      <a:r>
                        <a:rPr lang="en-GB" sz="800" b="0" i="0" dirty="0" err="1">
                          <a:latin typeface="Avenir Light" panose="020B0402020203020204" pitchFamily="34" charset="77"/>
                        </a:rPr>
                        <a:t>më</a:t>
                      </a:r>
                      <a:r>
                        <a:rPr lang="en-GB" sz="800" b="0" i="0" dirty="0">
                          <a:latin typeface="Avenir Light" panose="020B0402020203020204" pitchFamily="34" charset="77"/>
                        </a:rPr>
                        <a:t> </a:t>
                      </a:r>
                      <a:r>
                        <a:rPr lang="en-GB" sz="800" b="0" i="0" dirty="0" err="1">
                          <a:latin typeface="Avenir Light" panose="020B0402020203020204" pitchFamily="34" charset="77"/>
                        </a:rPr>
                        <a:t>shumë</a:t>
                      </a:r>
                      <a:r>
                        <a:rPr lang="en-GB" sz="800" b="0" i="0" dirty="0">
                          <a:latin typeface="Avenir Light" panose="020B0402020203020204" pitchFamily="34" charset="77"/>
                        </a:rPr>
                        <a:t> </a:t>
                      </a:r>
                      <a:r>
                        <a:rPr lang="en-GB" sz="800" b="0" i="0" dirty="0" err="1">
                          <a:latin typeface="Avenir Light" panose="020B0402020203020204" pitchFamily="34" charset="77"/>
                        </a:rPr>
                        <a:t>emra</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lumenjve</a:t>
                      </a:r>
                      <a:r>
                        <a:rPr lang="en-GB" sz="800" b="0" i="0" dirty="0">
                          <a:latin typeface="Avenir Light" panose="020B0402020203020204" pitchFamily="34" charset="77"/>
                        </a:rPr>
                        <a:t> </a:t>
                      </a:r>
                      <a:r>
                        <a:rPr lang="en-GB" sz="800" b="0" i="0" dirty="0" err="1">
                          <a:latin typeface="Avenir Light" panose="020B0402020203020204" pitchFamily="34" charset="77"/>
                        </a:rPr>
                        <a:t>që</a:t>
                      </a:r>
                      <a:r>
                        <a:rPr lang="en-GB" sz="800" b="0" i="0" dirty="0">
                          <a:latin typeface="Avenir Light" panose="020B0402020203020204" pitchFamily="34" charset="77"/>
                        </a:rPr>
                        <a:t> </a:t>
                      </a:r>
                      <a:r>
                        <a:rPr lang="en-GB" sz="800" b="0" i="0" dirty="0" err="1">
                          <a:latin typeface="Avenir Light" panose="020B0402020203020204" pitchFamily="34" charset="77"/>
                        </a:rPr>
                        <a:t>mundeni</a:t>
                      </a:r>
                      <a:r>
                        <a:rPr lang="en-GB" sz="800" b="0" i="0" dirty="0">
                          <a:latin typeface="Avenir Light" panose="020B0402020203020204" pitchFamily="34" charset="77"/>
                        </a:rPr>
                        <a:t> </a:t>
                      </a:r>
                      <a:r>
                        <a:rPr lang="en-GB" sz="800" b="0" i="0" dirty="0" err="1">
                          <a:latin typeface="Avenir Light" panose="020B0402020203020204" pitchFamily="34" charset="77"/>
                        </a:rPr>
                        <a:t>brenda</a:t>
                      </a:r>
                      <a:r>
                        <a:rPr lang="en-GB" sz="800" b="0" i="0" dirty="0">
                          <a:latin typeface="Avenir Light" panose="020B0402020203020204" pitchFamily="34" charset="77"/>
                        </a:rPr>
                        <a:t> 2 </a:t>
                      </a:r>
                      <a:r>
                        <a:rPr lang="en-GB" sz="800" b="0" i="0" dirty="0" err="1">
                          <a:latin typeface="Avenir Light" panose="020B0402020203020204" pitchFamily="34" charset="77"/>
                        </a:rPr>
                        <a:t>minutave</a:t>
                      </a:r>
                      <a:r>
                        <a:rPr lang="en-GB" sz="800" b="0" i="0" dirty="0">
                          <a:latin typeface="Avenir Light" panose="020B0402020203020204" pitchFamily="34" charset="77"/>
                        </a:rPr>
                        <a:t>. </a:t>
                      </a:r>
                    </a:p>
                    <a:p>
                      <a:r>
                        <a:rPr lang="en-GB" sz="800" b="0" i="0" dirty="0" err="1">
                          <a:latin typeface="Avenir Light" panose="020B0402020203020204" pitchFamily="34" charset="77"/>
                        </a:rPr>
                        <a:t>Cili</a:t>
                      </a:r>
                      <a:r>
                        <a:rPr lang="en-GB" sz="800" b="0" i="0" dirty="0">
                          <a:latin typeface="Avenir Light" panose="020B0402020203020204" pitchFamily="34" charset="77"/>
                        </a:rPr>
                        <a:t> </a:t>
                      </a:r>
                      <a:r>
                        <a:rPr lang="en-GB" sz="800" b="0" i="0" dirty="0" err="1">
                          <a:latin typeface="Avenir Light" panose="020B0402020203020204" pitchFamily="34" charset="77"/>
                        </a:rPr>
                        <a:t>lumë</a:t>
                      </a:r>
                      <a:r>
                        <a:rPr lang="en-GB" sz="800" b="0" i="0" dirty="0">
                          <a:latin typeface="Avenir Light" panose="020B0402020203020204" pitchFamily="34" charset="77"/>
                        </a:rPr>
                        <a:t>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listën</a:t>
                      </a:r>
                      <a:r>
                        <a:rPr lang="en-GB" sz="800" b="0" i="0" dirty="0">
                          <a:latin typeface="Avenir Light" panose="020B0402020203020204" pitchFamily="34" charset="77"/>
                        </a:rPr>
                        <a:t> e </a:t>
                      </a:r>
                      <a:r>
                        <a:rPr lang="en-GB" sz="800" b="0" i="0" dirty="0" err="1">
                          <a:latin typeface="Avenir Light" panose="020B0402020203020204" pitchFamily="34" charset="77"/>
                        </a:rPr>
                        <a:t>juaj</a:t>
                      </a:r>
                      <a:r>
                        <a:rPr lang="en-GB" sz="800" b="0" i="0" dirty="0">
                          <a:latin typeface="Avenir Light" panose="020B0402020203020204" pitchFamily="34" charset="77"/>
                        </a:rPr>
                        <a:t> </a:t>
                      </a:r>
                      <a:r>
                        <a:rPr lang="en-GB" sz="800" b="0" i="0" dirty="0" err="1">
                          <a:latin typeface="Avenir Light" panose="020B0402020203020204" pitchFamily="34" charset="77"/>
                        </a:rPr>
                        <a:t>kalon</a:t>
                      </a:r>
                      <a:r>
                        <a:rPr lang="en-GB" sz="800" b="0" i="0" dirty="0">
                          <a:latin typeface="Avenir Light" panose="020B0402020203020204" pitchFamily="34" charset="77"/>
                        </a:rPr>
                        <a:t> </a:t>
                      </a:r>
                      <a:r>
                        <a:rPr lang="en-GB" sz="800" b="0" i="0" dirty="0" err="1">
                          <a:latin typeface="Avenir Light" panose="020B0402020203020204" pitchFamily="34" charset="77"/>
                        </a:rPr>
                        <a:t>nëpër</a:t>
                      </a:r>
                      <a:r>
                        <a:rPr lang="en-GB" sz="800" b="0" i="0" dirty="0">
                          <a:latin typeface="Avenir Light" panose="020B0402020203020204" pitchFamily="34" charset="77"/>
                        </a:rPr>
                        <a:t> </a:t>
                      </a:r>
                      <a:r>
                        <a:rPr lang="en-GB" sz="800" b="0" i="0" dirty="0" err="1">
                          <a:latin typeface="Avenir Light" panose="020B0402020203020204" pitchFamily="34" charset="77"/>
                        </a:rPr>
                        <a:t>shumicën</a:t>
                      </a:r>
                      <a:r>
                        <a:rPr lang="en-GB" sz="800" b="0" i="0" dirty="0">
                          <a:latin typeface="Avenir Light" panose="020B0402020203020204" pitchFamily="34" charset="77"/>
                        </a:rPr>
                        <a:t> e </a:t>
                      </a:r>
                      <a:r>
                        <a:rPr lang="en-GB" sz="800" b="0" i="0" dirty="0" err="1">
                          <a:latin typeface="Avenir Light" panose="020B0402020203020204" pitchFamily="34" charset="77"/>
                        </a:rPr>
                        <a:t>shteteve</a:t>
                      </a:r>
                      <a:r>
                        <a:rPr lang="en-GB" sz="800" b="0" i="0" dirty="0">
                          <a:latin typeface="Avenir Light" panose="020B0402020203020204" pitchFamily="34" charset="77"/>
                        </a:rPr>
                        <a:t>.   </a:t>
                      </a:r>
                    </a:p>
                    <a:p>
                      <a:r>
                        <a:rPr lang="en-GB" sz="800" b="1" i="0" dirty="0" err="1">
                          <a:solidFill>
                            <a:srgbClr val="518BCB"/>
                          </a:solidFill>
                          <a:latin typeface="Avenir Light" panose="020B0402020203020204" pitchFamily="34" charset="77"/>
                        </a:rPr>
                        <a:t>Aktiviteti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Aktivitete</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të</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ndryshme</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që</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udhëhiqen</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nga</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nxënësit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dhe</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mësimdhënësi</a:t>
                      </a:r>
                      <a:r>
                        <a:rPr lang="en-GB" sz="800" b="1" i="0" dirty="0">
                          <a:solidFill>
                            <a:srgbClr val="518BCB"/>
                          </a:solidFill>
                          <a:latin typeface="Avenir Light" panose="020B0402020203020204" pitchFamily="34" charset="77"/>
                        </a:rPr>
                        <a:t>)  </a:t>
                      </a:r>
                    </a:p>
                    <a:p>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grupe</a:t>
                      </a:r>
                      <a:r>
                        <a:rPr lang="en-GB" sz="800" b="0" i="0" dirty="0">
                          <a:latin typeface="Avenir Light" panose="020B0402020203020204" pitchFamily="34" charset="77"/>
                        </a:rPr>
                        <a:t> </a:t>
                      </a:r>
                      <a:r>
                        <a:rPr lang="en-GB" sz="800" b="0" i="0" dirty="0" err="1">
                          <a:latin typeface="Avenir Light" panose="020B0402020203020204" pitchFamily="34" charset="77"/>
                        </a:rPr>
                        <a:t>nga</a:t>
                      </a:r>
                      <a:r>
                        <a:rPr lang="en-GB" sz="800" b="0" i="0" dirty="0">
                          <a:latin typeface="Avenir Light" panose="020B0402020203020204" pitchFamily="34" charset="77"/>
                        </a:rPr>
                        <a:t> 4 </a:t>
                      </a:r>
                      <a:r>
                        <a:rPr lang="en-GB" sz="800" b="0" i="0" dirty="0" err="1">
                          <a:latin typeface="Avenir Light" panose="020B0402020203020204" pitchFamily="34" charset="77"/>
                        </a:rPr>
                        <a:t>veta</a:t>
                      </a:r>
                      <a:r>
                        <a:rPr lang="en-GB" sz="800" b="0" i="0" dirty="0">
                          <a:latin typeface="Avenir Light" panose="020B0402020203020204" pitchFamily="34" charset="77"/>
                        </a:rPr>
                        <a:t> </a:t>
                      </a:r>
                      <a:r>
                        <a:rPr lang="en-GB" sz="800" b="0" i="0" dirty="0" err="1">
                          <a:latin typeface="Avenir Light" panose="020B0402020203020204" pitchFamily="34" charset="77"/>
                        </a:rPr>
                        <a:t>hulumtoni</a:t>
                      </a:r>
                      <a:r>
                        <a:rPr lang="en-GB" sz="800" b="0" i="0" dirty="0">
                          <a:latin typeface="Avenir Light" panose="020B0402020203020204" pitchFamily="34" charset="77"/>
                        </a:rPr>
                        <a:t> </a:t>
                      </a:r>
                      <a:r>
                        <a:rPr lang="en-GB" sz="800" b="0" i="0" dirty="0" err="1">
                          <a:latin typeface="Avenir Light" panose="020B0402020203020204" pitchFamily="34" charset="77"/>
                        </a:rPr>
                        <a:t>veçoritë</a:t>
                      </a:r>
                      <a:r>
                        <a:rPr lang="en-GB" sz="800" b="0" i="0" dirty="0">
                          <a:latin typeface="Avenir Light" panose="020B0402020203020204" pitchFamily="34" charset="77"/>
                        </a:rPr>
                        <a:t> e </a:t>
                      </a:r>
                      <a:r>
                        <a:rPr lang="en-GB" sz="800" b="0" i="0" dirty="0" err="1">
                          <a:latin typeface="Avenir Light" panose="020B0402020203020204" pitchFamily="34" charset="77"/>
                        </a:rPr>
                        <a:t>sistemit</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lumit</a:t>
                      </a:r>
                      <a:r>
                        <a:rPr lang="en-GB" sz="800" b="0" i="0" dirty="0">
                          <a:latin typeface="Avenir Light" panose="020B0402020203020204" pitchFamily="34" charset="77"/>
                        </a:rPr>
                        <a:t>. </a:t>
                      </a:r>
                      <a:r>
                        <a:rPr lang="en-GB" sz="800" b="0" i="0" dirty="0" err="1">
                          <a:latin typeface="Avenir Light" panose="020B0402020203020204" pitchFamily="34" charset="77"/>
                        </a:rPr>
                        <a:t>Pastaj</a:t>
                      </a:r>
                      <a:r>
                        <a:rPr lang="en-GB" sz="800" b="0" i="0" dirty="0">
                          <a:latin typeface="Avenir Light" panose="020B0402020203020204" pitchFamily="34" charset="77"/>
                        </a:rPr>
                        <a:t>, </a:t>
                      </a:r>
                      <a:r>
                        <a:rPr lang="en-GB" sz="800" b="0" i="0" dirty="0" err="1">
                          <a:latin typeface="Avenir Light" panose="020B0402020203020204" pitchFamily="34" charset="77"/>
                        </a:rPr>
                        <a:t>dizajnoni</a:t>
                      </a:r>
                      <a:r>
                        <a:rPr lang="en-GB" sz="800" b="0" i="0" dirty="0">
                          <a:latin typeface="Avenir Light" panose="020B0402020203020204" pitchFamily="34" charset="77"/>
                        </a:rPr>
                        <a:t> </a:t>
                      </a:r>
                      <a:r>
                        <a:rPr lang="en-GB" sz="800" b="0" i="0" dirty="0" err="1">
                          <a:latin typeface="Avenir Light" panose="020B0402020203020204" pitchFamily="34" charset="77"/>
                        </a:rPr>
                        <a:t>dhe</a:t>
                      </a:r>
                      <a:r>
                        <a:rPr lang="en-GB" sz="800" b="0" i="0" dirty="0">
                          <a:latin typeface="Avenir Light" panose="020B0402020203020204" pitchFamily="34" charset="77"/>
                        </a:rPr>
                        <a:t> </a:t>
                      </a:r>
                      <a:r>
                        <a:rPr lang="en-GB" sz="800" b="0" i="0" dirty="0" err="1">
                          <a:latin typeface="Avenir Light" panose="020B0402020203020204" pitchFamily="34" charset="77"/>
                        </a:rPr>
                        <a:t>krijoni</a:t>
                      </a:r>
                      <a:r>
                        <a:rPr lang="en-GB" sz="800" b="0" i="0" dirty="0">
                          <a:latin typeface="Avenir Light" panose="020B0402020203020204" pitchFamily="34" charset="77"/>
                        </a:rPr>
                        <a:t> </a:t>
                      </a:r>
                      <a:r>
                        <a:rPr lang="en-GB" sz="800" b="0" i="0" dirty="0" err="1">
                          <a:latin typeface="Avenir Light" panose="020B0402020203020204" pitchFamily="34" charset="77"/>
                        </a:rPr>
                        <a:t>një</a:t>
                      </a:r>
                      <a:r>
                        <a:rPr lang="en-GB" sz="800" b="0" i="0" dirty="0">
                          <a:latin typeface="Avenir Light" panose="020B0402020203020204" pitchFamily="34" charset="77"/>
                        </a:rPr>
                        <a:t> model 3 D. </a:t>
                      </a:r>
                      <a:r>
                        <a:rPr lang="en-GB" sz="800" b="0" i="0" dirty="0" err="1">
                          <a:latin typeface="Avenir Light" panose="020B0402020203020204" pitchFamily="34" charset="77"/>
                        </a:rPr>
                        <a:t>Shkruani</a:t>
                      </a:r>
                      <a:r>
                        <a:rPr lang="en-GB" sz="800" b="0" i="0" dirty="0">
                          <a:latin typeface="Avenir Light" panose="020B0402020203020204" pitchFamily="34" charset="77"/>
                        </a:rPr>
                        <a:t> </a:t>
                      </a:r>
                      <a:r>
                        <a:rPr lang="en-GB" sz="800" b="0" i="0" dirty="0" err="1">
                          <a:latin typeface="Avenir Light" panose="020B0402020203020204" pitchFamily="34" charset="77"/>
                        </a:rPr>
                        <a:t>dhe</a:t>
                      </a:r>
                      <a:r>
                        <a:rPr lang="en-GB" sz="800" b="0" i="0" dirty="0">
                          <a:latin typeface="Avenir Light" panose="020B0402020203020204" pitchFamily="34" charset="77"/>
                        </a:rPr>
                        <a:t> </a:t>
                      </a:r>
                      <a:r>
                        <a:rPr lang="en-GB" sz="800" b="0" i="0" dirty="0" err="1">
                          <a:latin typeface="Avenir Light" panose="020B0402020203020204" pitchFamily="34" charset="77"/>
                        </a:rPr>
                        <a:t>bëni</a:t>
                      </a:r>
                      <a:r>
                        <a:rPr lang="en-GB" sz="800" b="0" i="0" dirty="0">
                          <a:latin typeface="Avenir Light" panose="020B0402020203020204" pitchFamily="34" charset="77"/>
                        </a:rPr>
                        <a:t> </a:t>
                      </a:r>
                      <a:r>
                        <a:rPr lang="en-GB" sz="800" b="0" i="0" dirty="0" err="1">
                          <a:latin typeface="Avenir Light" panose="020B0402020203020204" pitchFamily="34" charset="77"/>
                        </a:rPr>
                        <a:t>një</a:t>
                      </a:r>
                      <a:r>
                        <a:rPr lang="en-GB" sz="800" b="0" i="0" dirty="0">
                          <a:latin typeface="Avenir Light" panose="020B0402020203020204" pitchFamily="34" charset="77"/>
                        </a:rPr>
                        <a:t> </a:t>
                      </a:r>
                      <a:r>
                        <a:rPr lang="en-GB" sz="800" b="0" i="0" dirty="0" err="1">
                          <a:latin typeface="Avenir Light" panose="020B0402020203020204" pitchFamily="34" charset="77"/>
                        </a:rPr>
                        <a:t>prezantim</a:t>
                      </a:r>
                      <a:r>
                        <a:rPr lang="en-GB" sz="800" b="0" i="0" dirty="0">
                          <a:latin typeface="Avenir Light" panose="020B0402020203020204" pitchFamily="34" charset="77"/>
                        </a:rPr>
                        <a:t> </a:t>
                      </a:r>
                      <a:r>
                        <a:rPr lang="en-GB" sz="800" b="0" i="0" dirty="0" err="1">
                          <a:latin typeface="Avenir Light" panose="020B0402020203020204" pitchFamily="34" charset="77"/>
                        </a:rPr>
                        <a:t>lidhur</a:t>
                      </a:r>
                      <a:r>
                        <a:rPr lang="en-GB" sz="800" b="0" i="0" dirty="0">
                          <a:latin typeface="Avenir Light" panose="020B0402020203020204" pitchFamily="34" charset="77"/>
                        </a:rPr>
                        <a:t> me </a:t>
                      </a:r>
                      <a:r>
                        <a:rPr lang="en-GB" sz="800" b="0" i="0" dirty="0" err="1">
                          <a:latin typeface="Avenir Light" panose="020B0402020203020204" pitchFamily="34" charset="77"/>
                        </a:rPr>
                        <a:t>lumenjtë</a:t>
                      </a:r>
                      <a:r>
                        <a:rPr lang="en-GB" sz="800" b="0" i="0" dirty="0">
                          <a:latin typeface="Avenir Light" panose="020B0402020203020204" pitchFamily="34" charset="77"/>
                        </a:rPr>
                        <a:t> duke e </a:t>
                      </a:r>
                      <a:r>
                        <a:rPr lang="en-GB" sz="800" b="0" i="0" dirty="0" err="1">
                          <a:latin typeface="Avenir Light" panose="020B0402020203020204" pitchFamily="34" charset="77"/>
                        </a:rPr>
                        <a:t>përdorur</a:t>
                      </a:r>
                      <a:r>
                        <a:rPr lang="en-GB" sz="800" b="0" i="0" dirty="0">
                          <a:latin typeface="Avenir Light" panose="020B0402020203020204" pitchFamily="34" charset="77"/>
                        </a:rPr>
                        <a:t> </a:t>
                      </a:r>
                      <a:r>
                        <a:rPr lang="en-GB" sz="800" b="0" i="0" dirty="0" err="1">
                          <a:latin typeface="Avenir Light" panose="020B0402020203020204" pitchFamily="34" charset="77"/>
                        </a:rPr>
                        <a:t>modelin</a:t>
                      </a:r>
                      <a:r>
                        <a:rPr lang="en-GB" sz="800" b="0" i="0" dirty="0">
                          <a:latin typeface="Avenir Light" panose="020B0402020203020204" pitchFamily="34" charset="77"/>
                        </a:rPr>
                        <a:t> 3 D </a:t>
                      </a:r>
                      <a:r>
                        <a:rPr lang="en-GB" sz="800" b="0" i="0" dirty="0" err="1">
                          <a:latin typeface="Avenir Light" panose="020B0402020203020204" pitchFamily="34" charset="77"/>
                        </a:rPr>
                        <a:t>për</a:t>
                      </a:r>
                      <a:r>
                        <a:rPr lang="en-GB" sz="800" b="0" i="0" dirty="0">
                          <a:latin typeface="Avenir Light" panose="020B0402020203020204" pitchFamily="34" charset="77"/>
                        </a:rPr>
                        <a:t> ta </a:t>
                      </a:r>
                      <a:r>
                        <a:rPr lang="en-GB" sz="800" b="0" i="0" dirty="0" err="1">
                          <a:latin typeface="Avenir Light" panose="020B0402020203020204" pitchFamily="34" charset="77"/>
                        </a:rPr>
                        <a:t>ilustruar</a:t>
                      </a:r>
                      <a:r>
                        <a:rPr lang="en-GB" sz="800" b="0" i="0" dirty="0">
                          <a:latin typeface="Avenir Light" panose="020B0402020203020204" pitchFamily="34" charset="77"/>
                        </a:rPr>
                        <a:t> </a:t>
                      </a:r>
                      <a:r>
                        <a:rPr lang="en-GB" sz="800" b="0" i="0" dirty="0" err="1">
                          <a:latin typeface="Avenir Light" panose="020B0402020203020204" pitchFamily="34" charset="77"/>
                        </a:rPr>
                        <a:t>prezantimin</a:t>
                      </a:r>
                      <a:r>
                        <a:rPr lang="en-GB" sz="800" b="0" i="0" dirty="0">
                          <a:latin typeface="Avenir Light" panose="020B0402020203020204" pitchFamily="34" charset="77"/>
                        </a:rPr>
                        <a:t>.  </a:t>
                      </a:r>
                    </a:p>
                    <a:p>
                      <a:r>
                        <a:rPr lang="en-GB" sz="800" b="1" i="0" dirty="0" err="1">
                          <a:solidFill>
                            <a:srgbClr val="518BCB"/>
                          </a:solidFill>
                          <a:latin typeface="Avenir Light" panose="020B0402020203020204" pitchFamily="34" charset="77"/>
                        </a:rPr>
                        <a:t>Diferencimi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sipas</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përmbajtjes</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procesit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produktit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dhe</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mjedisit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mësimor</a:t>
                      </a:r>
                      <a:r>
                        <a:rPr lang="en-GB" sz="800" b="1" i="0" dirty="0">
                          <a:solidFill>
                            <a:srgbClr val="518BCB"/>
                          </a:solidFill>
                          <a:latin typeface="Avenir Light" panose="020B0402020203020204" pitchFamily="34" charset="77"/>
                        </a:rPr>
                        <a:t>  </a:t>
                      </a:r>
                    </a:p>
                    <a:p>
                      <a:r>
                        <a:rPr lang="en-GB" sz="800" b="1" i="0" dirty="0" err="1">
                          <a:solidFill>
                            <a:srgbClr val="518BCB"/>
                          </a:solidFill>
                          <a:latin typeface="Avenir Light" panose="020B0402020203020204" pitchFamily="34" charset="77"/>
                        </a:rPr>
                        <a:t>Diferencimi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sipas</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produktit</a:t>
                      </a:r>
                      <a:r>
                        <a:rPr lang="en-GB" sz="800" b="1" i="0" dirty="0">
                          <a:solidFill>
                            <a:srgbClr val="518BCB"/>
                          </a:solidFill>
                          <a:latin typeface="Avenir Light" panose="020B0402020203020204" pitchFamily="34" charset="77"/>
                        </a:rPr>
                        <a:t>.  </a:t>
                      </a:r>
                    </a:p>
                    <a:p>
                      <a:r>
                        <a:rPr lang="en-GB" sz="800" b="0" i="0" dirty="0" err="1">
                          <a:latin typeface="Avenir Light" panose="020B0402020203020204" pitchFamily="34" charset="77"/>
                        </a:rPr>
                        <a:t>Sfida</a:t>
                      </a:r>
                      <a:r>
                        <a:rPr lang="en-GB" sz="800" b="0" i="0" dirty="0">
                          <a:latin typeface="Avenir Light" panose="020B0402020203020204" pitchFamily="34" charset="77"/>
                        </a:rPr>
                        <a:t> </a:t>
                      </a:r>
                      <a:r>
                        <a:rPr lang="en-GB" sz="800" b="0" i="0" dirty="0" err="1">
                          <a:latin typeface="Avenir Light" panose="020B0402020203020204" pitchFamily="34" charset="77"/>
                        </a:rPr>
                        <a:t>shtesë</a:t>
                      </a:r>
                      <a:r>
                        <a:rPr lang="en-GB" sz="800" b="0" i="0" dirty="0">
                          <a:latin typeface="Avenir Light" panose="020B0402020203020204" pitchFamily="34" charset="77"/>
                        </a:rPr>
                        <a:t> </a:t>
                      </a:r>
                      <a:r>
                        <a:rPr lang="en-GB" sz="800" b="0" i="0" dirty="0" err="1">
                          <a:latin typeface="Avenir Light" panose="020B0402020203020204" pitchFamily="34" charset="77"/>
                        </a:rPr>
                        <a:t>për</a:t>
                      </a:r>
                      <a:r>
                        <a:rPr lang="en-GB" sz="800" b="0" i="0" dirty="0">
                          <a:latin typeface="Avenir Light" panose="020B0402020203020204" pitchFamily="34" charset="77"/>
                        </a:rPr>
                        <a:t> </a:t>
                      </a:r>
                      <a:r>
                        <a:rPr lang="en-GB" sz="800" b="0" i="0" dirty="0" err="1">
                          <a:latin typeface="Avenir Light" panose="020B0402020203020204" pitchFamily="34" charset="77"/>
                        </a:rPr>
                        <a:t>nxënësitBëni</a:t>
                      </a:r>
                      <a:r>
                        <a:rPr lang="en-GB" sz="800" b="0" i="0" dirty="0">
                          <a:latin typeface="Avenir Light" panose="020B0402020203020204" pitchFamily="34" charset="77"/>
                        </a:rPr>
                        <a:t> </a:t>
                      </a:r>
                      <a:r>
                        <a:rPr lang="en-GB" sz="800" b="0" i="0" dirty="0" err="1">
                          <a:latin typeface="Avenir Light" panose="020B0402020203020204" pitchFamily="34" charset="77"/>
                        </a:rPr>
                        <a:t>një</a:t>
                      </a:r>
                      <a:r>
                        <a:rPr lang="en-GB" sz="800" b="0" i="0" dirty="0">
                          <a:latin typeface="Avenir Light" panose="020B0402020203020204" pitchFamily="34" charset="77"/>
                        </a:rPr>
                        <a:t> </a:t>
                      </a:r>
                      <a:r>
                        <a:rPr lang="en-GB" sz="800" b="0" i="0" dirty="0" err="1">
                          <a:latin typeface="Avenir Light" panose="020B0402020203020204" pitchFamily="34" charset="77"/>
                        </a:rPr>
                        <a:t>prezantim</a:t>
                      </a:r>
                      <a:r>
                        <a:rPr lang="en-GB" sz="800" b="0" i="0" dirty="0">
                          <a:latin typeface="Avenir Light" panose="020B0402020203020204" pitchFamily="34" charset="77"/>
                        </a:rPr>
                        <a:t> 3 D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lumit</a:t>
                      </a:r>
                      <a:r>
                        <a:rPr lang="en-GB" sz="800" b="0" i="0" dirty="0">
                          <a:latin typeface="Avenir Light" panose="020B0402020203020204" pitchFamily="34" charset="77"/>
                        </a:rPr>
                        <a:t> </a:t>
                      </a:r>
                      <a:r>
                        <a:rPr lang="en-GB" sz="800" b="0" i="0" dirty="0" err="1">
                          <a:latin typeface="Avenir Light" panose="020B0402020203020204" pitchFamily="34" charset="77"/>
                        </a:rPr>
                        <a:t>Danub</a:t>
                      </a:r>
                      <a:r>
                        <a:rPr lang="en-GB" sz="800" b="0" i="0" dirty="0">
                          <a:latin typeface="Avenir Light" panose="020B0402020203020204" pitchFamily="34" charset="77"/>
                        </a:rPr>
                        <a:t> </a:t>
                      </a:r>
                      <a:r>
                        <a:rPr lang="en-GB" sz="800" b="0" i="0" dirty="0" err="1">
                          <a:latin typeface="Avenir Light" panose="020B0402020203020204" pitchFamily="34" charset="77"/>
                        </a:rPr>
                        <a:t>ose</a:t>
                      </a:r>
                      <a:r>
                        <a:rPr lang="en-GB" sz="800" b="0" i="0" dirty="0">
                          <a:latin typeface="Avenir Light" panose="020B0402020203020204" pitchFamily="34" charset="77"/>
                        </a:rPr>
                        <a:t> </a:t>
                      </a:r>
                      <a:r>
                        <a:rPr lang="en-GB" sz="800" b="0" i="0" dirty="0" err="1">
                          <a:latin typeface="Avenir Light" panose="020B0402020203020204" pitchFamily="34" charset="77"/>
                        </a:rPr>
                        <a:t>lumit</a:t>
                      </a:r>
                      <a:r>
                        <a:rPr lang="en-GB" sz="800" b="0" i="0" dirty="0">
                          <a:latin typeface="Avenir Light" panose="020B0402020203020204" pitchFamily="34" charset="77"/>
                        </a:rPr>
                        <a:t> Amazona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bazë</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njohurive</a:t>
                      </a:r>
                      <a:r>
                        <a:rPr lang="en-GB" sz="800" b="0" i="0" dirty="0">
                          <a:latin typeface="Avenir Light" panose="020B0402020203020204" pitchFamily="34" charset="77"/>
                        </a:rPr>
                        <a:t> </a:t>
                      </a:r>
                      <a:r>
                        <a:rPr lang="en-GB" sz="800" b="0" i="0" dirty="0" err="1">
                          <a:latin typeface="Avenir Light" panose="020B0402020203020204" pitchFamily="34" charset="77"/>
                        </a:rPr>
                        <a:t>tuaja</a:t>
                      </a:r>
                      <a:r>
                        <a:rPr lang="en-GB" sz="800" b="0" i="0" dirty="0">
                          <a:latin typeface="Avenir Light" panose="020B0402020203020204" pitchFamily="34" charset="77"/>
                        </a:rPr>
                        <a:t> </a:t>
                      </a:r>
                      <a:r>
                        <a:rPr lang="en-GB" sz="800" b="0" i="0" dirty="0" err="1">
                          <a:latin typeface="Avenir Light" panose="020B0402020203020204" pitchFamily="34" charset="77"/>
                        </a:rPr>
                        <a:t>paraprake</a:t>
                      </a:r>
                      <a:r>
                        <a:rPr lang="en-GB" sz="800" b="0" i="0" dirty="0">
                          <a:latin typeface="Avenir Light" panose="020B0402020203020204" pitchFamily="34" charset="77"/>
                        </a:rPr>
                        <a:t> (</a:t>
                      </a:r>
                      <a:r>
                        <a:rPr lang="en-GB" sz="800" b="0" i="0" dirty="0" err="1">
                          <a:latin typeface="Avenir Light" panose="020B0402020203020204" pitchFamily="34" charset="77"/>
                        </a:rPr>
                        <a:t>ju</a:t>
                      </a:r>
                      <a:r>
                        <a:rPr lang="en-GB" sz="800" b="0" i="0" dirty="0">
                          <a:latin typeface="Avenir Light" panose="020B0402020203020204" pitchFamily="34" charset="77"/>
                        </a:rPr>
                        <a:t> </a:t>
                      </a:r>
                      <a:r>
                        <a:rPr lang="en-GB" sz="800" b="0" i="0" dirty="0" err="1">
                          <a:latin typeface="Avenir Light" panose="020B0402020203020204" pitchFamily="34" charset="77"/>
                        </a:rPr>
                        <a:t>nuk</a:t>
                      </a:r>
                      <a:r>
                        <a:rPr lang="en-GB" sz="800" b="0" i="0" dirty="0">
                          <a:latin typeface="Avenir Light" panose="020B0402020203020204" pitchFamily="34" charset="77"/>
                        </a:rPr>
                        <a:t> </a:t>
                      </a:r>
                      <a:r>
                        <a:rPr lang="en-GB" sz="800" b="0" i="0" dirty="0" err="1">
                          <a:latin typeface="Avenir Light" panose="020B0402020203020204" pitchFamily="34" charset="77"/>
                        </a:rPr>
                        <a:t>mund</a:t>
                      </a:r>
                      <a:r>
                        <a:rPr lang="en-GB" sz="800" b="0" i="0" dirty="0">
                          <a:latin typeface="Avenir Light" panose="020B0402020203020204" pitchFamily="34" charset="77"/>
                        </a:rPr>
                        <a:t> ta </a:t>
                      </a:r>
                      <a:r>
                        <a:rPr lang="en-GB" sz="800" b="0" i="0" dirty="0" err="1">
                          <a:latin typeface="Avenir Light" panose="020B0402020203020204" pitchFamily="34" charset="77"/>
                        </a:rPr>
                        <a:t>përdorni</a:t>
                      </a:r>
                      <a:r>
                        <a:rPr lang="en-GB" sz="800" b="0" i="0" dirty="0">
                          <a:latin typeface="Avenir Light" panose="020B0402020203020204" pitchFamily="34" charset="77"/>
                        </a:rPr>
                        <a:t> </a:t>
                      </a:r>
                      <a:r>
                        <a:rPr lang="en-GB" sz="800" b="0" i="0" dirty="0" err="1">
                          <a:latin typeface="Avenir Light" panose="020B0402020203020204" pitchFamily="34" charset="77"/>
                        </a:rPr>
                        <a:t>Atlasin</a:t>
                      </a:r>
                      <a:r>
                        <a:rPr lang="en-GB" sz="800" b="0" i="0" dirty="0">
                          <a:latin typeface="Avenir Light" panose="020B0402020203020204" pitchFamily="34" charset="77"/>
                        </a:rPr>
                        <a:t>!).   </a:t>
                      </a:r>
                    </a:p>
                    <a:p>
                      <a:r>
                        <a:rPr lang="en-GB" sz="800" b="1" i="0" dirty="0" err="1">
                          <a:solidFill>
                            <a:srgbClr val="518BCB"/>
                          </a:solidFill>
                          <a:latin typeface="Avenir Light" panose="020B0402020203020204" pitchFamily="34" charset="77"/>
                        </a:rPr>
                        <a:t>Kontrollimi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i</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mësim-nxënies</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pyetjet</a:t>
                      </a:r>
                      <a:r>
                        <a:rPr lang="en-GB" sz="800" b="1" i="0" dirty="0">
                          <a:solidFill>
                            <a:srgbClr val="518BCB"/>
                          </a:solidFill>
                          <a:latin typeface="Avenir Light" panose="020B0402020203020204" pitchFamily="34" charset="77"/>
                        </a:rPr>
                        <a:t> e </a:t>
                      </a:r>
                      <a:r>
                        <a:rPr lang="en-GB" sz="800" b="1" i="0" dirty="0" err="1">
                          <a:solidFill>
                            <a:srgbClr val="518BCB"/>
                          </a:solidFill>
                          <a:latin typeface="Avenir Light" panose="020B0402020203020204" pitchFamily="34" charset="77"/>
                        </a:rPr>
                        <a:t>vlerësimit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formativ</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pyetjet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përforcuese</a:t>
                      </a:r>
                      <a:r>
                        <a:rPr lang="en-GB" sz="800" b="1" i="0" dirty="0">
                          <a:solidFill>
                            <a:srgbClr val="518BCB"/>
                          </a:solidFill>
                          <a:latin typeface="Avenir Light" panose="020B0402020203020204" pitchFamily="34" charset="77"/>
                        </a:rPr>
                        <a:t>)? .. </a:t>
                      </a:r>
                      <a:r>
                        <a:rPr lang="en-GB" sz="800" b="1" i="0" dirty="0" err="1">
                          <a:solidFill>
                            <a:srgbClr val="518BCB"/>
                          </a:solidFill>
                          <a:latin typeface="Avenir Light" panose="020B0402020203020204" pitchFamily="34" charset="77"/>
                        </a:rPr>
                        <a:t>strategjitë</a:t>
                      </a:r>
                      <a:r>
                        <a:rPr lang="en-GB" sz="800" b="1" i="0" dirty="0">
                          <a:solidFill>
                            <a:srgbClr val="518BCB"/>
                          </a:solidFill>
                          <a:latin typeface="Avenir Light" panose="020B0402020203020204" pitchFamily="34" charset="77"/>
                        </a:rPr>
                        <a:t> e </a:t>
                      </a:r>
                      <a:r>
                        <a:rPr lang="en-GB" sz="800" b="1" i="0" dirty="0" err="1">
                          <a:solidFill>
                            <a:srgbClr val="518BCB"/>
                          </a:solidFill>
                          <a:latin typeface="Avenir Light" panose="020B0402020203020204" pitchFamily="34" charset="77"/>
                        </a:rPr>
                        <a:t>vlerësimit</a:t>
                      </a:r>
                      <a:r>
                        <a:rPr lang="en-GB" sz="800" b="1" i="0" dirty="0">
                          <a:solidFill>
                            <a:srgbClr val="518BCB"/>
                          </a:solidFill>
                          <a:latin typeface="Avenir Light" panose="020B0402020203020204" pitchFamily="34" charset="77"/>
                        </a:rPr>
                        <a:t> </a:t>
                      </a:r>
                      <a:r>
                        <a:rPr lang="en-GB" sz="800" b="1" i="0" dirty="0" err="1">
                          <a:solidFill>
                            <a:srgbClr val="518BCB"/>
                          </a:solidFill>
                          <a:latin typeface="Avenir Light" panose="020B0402020203020204" pitchFamily="34" charset="77"/>
                        </a:rPr>
                        <a:t>formativ</a:t>
                      </a:r>
                      <a:r>
                        <a:rPr lang="en-GB" sz="800" b="1" i="0" dirty="0">
                          <a:solidFill>
                            <a:srgbClr val="518BCB"/>
                          </a:solidFill>
                          <a:latin typeface="Avenir Light" panose="020B0402020203020204" pitchFamily="34" charset="77"/>
                        </a:rPr>
                        <a:t>)  </a:t>
                      </a:r>
                    </a:p>
                    <a:p>
                      <a:r>
                        <a:rPr lang="en-GB" sz="800" b="0" i="0" dirty="0">
                          <a:latin typeface="Avenir Light" panose="020B0402020203020204" pitchFamily="34" charset="77"/>
                        </a:rPr>
                        <a:t>A </a:t>
                      </a:r>
                      <a:r>
                        <a:rPr lang="en-GB" sz="800" b="0" i="0" dirty="0" err="1">
                          <a:latin typeface="Avenir Light" panose="020B0402020203020204" pitchFamily="34" charset="77"/>
                        </a:rPr>
                        <a:t>janë</a:t>
                      </a:r>
                      <a:r>
                        <a:rPr lang="en-GB" sz="800" b="0" i="0" dirty="0">
                          <a:latin typeface="Avenir Light" panose="020B0402020203020204" pitchFamily="34" charset="77"/>
                        </a:rPr>
                        <a:t> </a:t>
                      </a:r>
                      <a:r>
                        <a:rPr lang="en-GB" sz="800" b="0" i="0" dirty="0" err="1">
                          <a:latin typeface="Avenir Light" panose="020B0402020203020204" pitchFamily="34" charset="77"/>
                        </a:rPr>
                        <a:t>kanalet</a:t>
                      </a:r>
                      <a:r>
                        <a:rPr lang="en-GB" sz="800" b="0" i="0" dirty="0">
                          <a:latin typeface="Avenir Light" panose="020B0402020203020204" pitchFamily="34" charset="77"/>
                        </a:rPr>
                        <a:t>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formë</a:t>
                      </a:r>
                      <a:r>
                        <a:rPr lang="en-GB" sz="800" b="0" i="0" dirty="0">
                          <a:latin typeface="Avenir Light" panose="020B0402020203020204" pitchFamily="34" charset="77"/>
                        </a:rPr>
                        <a:t> </a:t>
                      </a:r>
                      <a:r>
                        <a:rPr lang="en-GB" sz="800" b="0" i="0" dirty="0" err="1">
                          <a:latin typeface="Avenir Light" panose="020B0402020203020204" pitchFamily="34" charset="77"/>
                        </a:rPr>
                        <a:t>gjarpërore</a:t>
                      </a:r>
                      <a:r>
                        <a:rPr lang="en-GB" sz="800" b="0" i="0" dirty="0">
                          <a:latin typeface="Avenir Light" panose="020B0402020203020204" pitchFamily="34" charset="77"/>
                        </a:rPr>
                        <a:t> apo </a:t>
                      </a:r>
                      <a:r>
                        <a:rPr lang="en-GB" sz="800" b="0" i="0" dirty="0" err="1">
                          <a:latin typeface="Avenir Light" panose="020B0402020203020204" pitchFamily="34" charset="77"/>
                        </a:rPr>
                        <a:t>krijojnë</a:t>
                      </a:r>
                      <a:r>
                        <a:rPr lang="en-GB" sz="800" b="0" i="0" dirty="0">
                          <a:latin typeface="Avenir Light" panose="020B0402020203020204" pitchFamily="34" charset="77"/>
                        </a:rPr>
                        <a:t> </a:t>
                      </a:r>
                      <a:r>
                        <a:rPr lang="en-GB" sz="800" b="0" i="0" dirty="0" err="1">
                          <a:latin typeface="Avenir Light" panose="020B0402020203020204" pitchFamily="34" charset="77"/>
                        </a:rPr>
                        <a:t>liqene</a:t>
                      </a:r>
                      <a:r>
                        <a:rPr lang="en-GB" sz="800" b="0" i="0" dirty="0">
                          <a:latin typeface="Avenir Light" panose="020B0402020203020204" pitchFamily="34" charset="77"/>
                        </a:rPr>
                        <a:t>. </a:t>
                      </a:r>
                    </a:p>
                    <a:p>
                      <a:r>
                        <a:rPr lang="en-GB" sz="800" b="0" i="0" dirty="0" err="1">
                          <a:latin typeface="Avenir Light" panose="020B0402020203020204" pitchFamily="34" charset="77"/>
                        </a:rPr>
                        <a:t>Pse</a:t>
                      </a:r>
                      <a:r>
                        <a:rPr lang="en-GB" sz="800" b="0" i="0" dirty="0">
                          <a:latin typeface="Avenir Light" panose="020B0402020203020204" pitchFamily="34" charset="77"/>
                        </a:rPr>
                        <a:t> </a:t>
                      </a:r>
                      <a:r>
                        <a:rPr lang="en-GB" sz="800" b="0" i="0" dirty="0" err="1">
                          <a:latin typeface="Avenir Light" panose="020B0402020203020204" pitchFamily="34" charset="77"/>
                        </a:rPr>
                        <a:t>nuk</a:t>
                      </a:r>
                      <a:r>
                        <a:rPr lang="en-GB" sz="800" b="0" i="0" dirty="0">
                          <a:latin typeface="Avenir Light" panose="020B0402020203020204" pitchFamily="34" charset="77"/>
                        </a:rPr>
                        <a:t> </a:t>
                      </a:r>
                      <a:r>
                        <a:rPr lang="en-GB" sz="800" b="0" i="0" dirty="0" err="1">
                          <a:latin typeface="Avenir Light" panose="020B0402020203020204" pitchFamily="34" charset="77"/>
                        </a:rPr>
                        <a:t>paraqitet</a:t>
                      </a:r>
                      <a:r>
                        <a:rPr lang="en-GB" sz="800" b="0" i="0" dirty="0">
                          <a:latin typeface="Avenir Light" panose="020B0402020203020204" pitchFamily="34" charset="77"/>
                        </a:rPr>
                        <a:t> delta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rrjedhën</a:t>
                      </a:r>
                      <a:r>
                        <a:rPr lang="en-GB" sz="800" b="0" i="0" dirty="0">
                          <a:latin typeface="Avenir Light" panose="020B0402020203020204" pitchFamily="34" charset="77"/>
                        </a:rPr>
                        <a:t> e </a:t>
                      </a:r>
                      <a:r>
                        <a:rPr lang="en-GB" sz="800" b="0" i="0" dirty="0" err="1">
                          <a:latin typeface="Avenir Light" panose="020B0402020203020204" pitchFamily="34" charset="77"/>
                        </a:rPr>
                        <a:t>sipërme</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lumit</a:t>
                      </a:r>
                      <a:r>
                        <a:rPr lang="en-GB" sz="800" b="0" i="0" dirty="0">
                          <a:latin typeface="Avenir Light" panose="020B0402020203020204" pitchFamily="34" charset="77"/>
                        </a:rPr>
                        <a:t>?</a:t>
                      </a:r>
                    </a:p>
                  </a:txBody>
                  <a:tcPr anchor="ctr"/>
                </a:tc>
                <a:tc>
                  <a:txBody>
                    <a:bodyPr/>
                    <a:lstStyle/>
                    <a:p>
                      <a:r>
                        <a:rPr lang="en-GB" sz="800" b="0" i="0" dirty="0" err="1">
                          <a:latin typeface="Avenir Light" panose="020B0402020203020204" pitchFamily="34" charset="77"/>
                        </a:rPr>
                        <a:t>Nxënësit</a:t>
                      </a:r>
                      <a:r>
                        <a:rPr lang="en-GB" sz="800" b="0" i="0" dirty="0">
                          <a:latin typeface="Avenir Light" panose="020B0402020203020204" pitchFamily="34" charset="77"/>
                        </a:rPr>
                        <a:t> do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jenë</a:t>
                      </a:r>
                      <a:r>
                        <a:rPr lang="en-GB" sz="800" b="0" i="0" dirty="0">
                          <a:latin typeface="Avenir Light" panose="020B0402020203020204" pitchFamily="34" charset="77"/>
                        </a:rPr>
                        <a:t>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gjendje</a:t>
                      </a:r>
                      <a:r>
                        <a:rPr lang="en-GB" sz="800" b="0" i="0" dirty="0">
                          <a:latin typeface="Avenir Light" panose="020B0402020203020204" pitchFamily="34" charset="77"/>
                        </a:rPr>
                        <a:t> </a:t>
                      </a:r>
                      <a:r>
                        <a:rPr lang="en-GB" sz="800" b="0" i="0" dirty="0" err="1">
                          <a:latin typeface="Avenir Light" panose="020B0402020203020204" pitchFamily="34" charset="77"/>
                        </a:rPr>
                        <a:t>t’i</a:t>
                      </a:r>
                      <a:r>
                        <a:rPr lang="en-GB" sz="800" b="0" i="0" dirty="0">
                          <a:latin typeface="Avenir Light" panose="020B0402020203020204" pitchFamily="34" charset="77"/>
                        </a:rPr>
                        <a:t> </a:t>
                      </a:r>
                      <a:r>
                        <a:rPr lang="en-GB" sz="800" b="0" i="0" dirty="0" err="1">
                          <a:latin typeface="Avenir Light" panose="020B0402020203020204" pitchFamily="34" charset="77"/>
                        </a:rPr>
                        <a:t>identifikojnë</a:t>
                      </a:r>
                      <a:r>
                        <a:rPr lang="en-GB" sz="800" b="0" i="0" dirty="0">
                          <a:latin typeface="Avenir Light" panose="020B0402020203020204" pitchFamily="34" charset="77"/>
                        </a:rPr>
                        <a:t> </a:t>
                      </a:r>
                      <a:r>
                        <a:rPr lang="en-GB" sz="800" b="0" i="0" dirty="0" err="1">
                          <a:latin typeface="Avenir Light" panose="020B0402020203020204" pitchFamily="34" charset="77"/>
                        </a:rPr>
                        <a:t>emrat</a:t>
                      </a:r>
                      <a:r>
                        <a:rPr lang="en-GB" sz="800" b="0" i="0" dirty="0">
                          <a:latin typeface="Avenir Light" panose="020B0402020203020204" pitchFamily="34" charset="77"/>
                        </a:rPr>
                        <a:t> e </a:t>
                      </a:r>
                      <a:r>
                        <a:rPr lang="en-GB" sz="800" b="0" i="0" dirty="0" err="1">
                          <a:latin typeface="Avenir Light" panose="020B0402020203020204" pitchFamily="34" charset="77"/>
                        </a:rPr>
                        <a:t>veçorive</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rrjedhës</a:t>
                      </a:r>
                      <a:r>
                        <a:rPr lang="en-GB" sz="800" b="0" i="0" dirty="0">
                          <a:latin typeface="Avenir Light" panose="020B0402020203020204" pitchFamily="34" charset="77"/>
                        </a:rPr>
                        <a:t> </a:t>
                      </a:r>
                      <a:r>
                        <a:rPr lang="en-GB" sz="800" b="0" i="0" dirty="0" err="1">
                          <a:latin typeface="Avenir Light" panose="020B0402020203020204" pitchFamily="34" charset="77"/>
                        </a:rPr>
                        <a:t>së</a:t>
                      </a:r>
                      <a:r>
                        <a:rPr lang="en-GB" sz="800" b="0" i="0" dirty="0">
                          <a:latin typeface="Avenir Light" panose="020B0402020203020204" pitchFamily="34" charset="77"/>
                        </a:rPr>
                        <a:t> </a:t>
                      </a:r>
                      <a:r>
                        <a:rPr lang="en-GB" sz="800" b="0" i="0" dirty="0" err="1">
                          <a:latin typeface="Avenir Light" panose="020B0402020203020204" pitchFamily="34" charset="77"/>
                        </a:rPr>
                        <a:t>sipërme</a:t>
                      </a:r>
                      <a:r>
                        <a:rPr lang="en-GB" sz="800" b="0" i="0" dirty="0">
                          <a:latin typeface="Avenir Light" panose="020B0402020203020204" pitchFamily="34" charset="77"/>
                        </a:rPr>
                        <a:t>, </a:t>
                      </a:r>
                      <a:r>
                        <a:rPr lang="en-GB" sz="800" b="0" i="0" dirty="0" err="1">
                          <a:latin typeface="Avenir Light" panose="020B0402020203020204" pitchFamily="34" charset="77"/>
                        </a:rPr>
                        <a:t>rrjedhës</a:t>
                      </a:r>
                      <a:r>
                        <a:rPr lang="en-GB" sz="800" b="0" i="0" dirty="0">
                          <a:latin typeface="Avenir Light" panose="020B0402020203020204" pitchFamily="34" charset="77"/>
                        </a:rPr>
                        <a:t> </a:t>
                      </a:r>
                      <a:r>
                        <a:rPr lang="en-GB" sz="800" b="0" i="0" dirty="0" err="1">
                          <a:latin typeface="Avenir Light" panose="020B0402020203020204" pitchFamily="34" charset="77"/>
                        </a:rPr>
                        <a:t>së</a:t>
                      </a:r>
                      <a:r>
                        <a:rPr lang="en-GB" sz="800" b="0" i="0" dirty="0">
                          <a:latin typeface="Avenir Light" panose="020B0402020203020204" pitchFamily="34" charset="77"/>
                        </a:rPr>
                        <a:t> </a:t>
                      </a:r>
                      <a:r>
                        <a:rPr lang="en-GB" sz="800" b="0" i="0" dirty="0" err="1">
                          <a:latin typeface="Avenir Light" panose="020B0402020203020204" pitchFamily="34" charset="77"/>
                        </a:rPr>
                        <a:t>mesme</a:t>
                      </a:r>
                      <a:r>
                        <a:rPr lang="en-GB" sz="800" b="0" i="0" dirty="0">
                          <a:latin typeface="Avenir Light" panose="020B0402020203020204" pitchFamily="34" charset="77"/>
                        </a:rPr>
                        <a:t> </a:t>
                      </a:r>
                      <a:r>
                        <a:rPr lang="en-GB" sz="800" b="0" i="0" dirty="0" err="1">
                          <a:latin typeface="Avenir Light" panose="020B0402020203020204" pitchFamily="34" charset="77"/>
                        </a:rPr>
                        <a:t>dhe</a:t>
                      </a:r>
                      <a:r>
                        <a:rPr lang="en-GB" sz="800" b="0" i="0" dirty="0">
                          <a:latin typeface="Avenir Light" panose="020B0402020203020204" pitchFamily="34" charset="77"/>
                        </a:rPr>
                        <a:t> </a:t>
                      </a:r>
                      <a:r>
                        <a:rPr lang="en-GB" sz="800" b="0" i="0" dirty="0" err="1">
                          <a:latin typeface="Avenir Light" panose="020B0402020203020204" pitchFamily="34" charset="77"/>
                        </a:rPr>
                        <a:t>rrjedhës</a:t>
                      </a:r>
                      <a:r>
                        <a:rPr lang="en-GB" sz="800" b="0" i="0" dirty="0">
                          <a:latin typeface="Avenir Light" panose="020B0402020203020204" pitchFamily="34" charset="77"/>
                        </a:rPr>
                        <a:t> </a:t>
                      </a:r>
                      <a:r>
                        <a:rPr lang="en-GB" sz="800" b="0" i="0" dirty="0" err="1">
                          <a:latin typeface="Avenir Light" panose="020B0402020203020204" pitchFamily="34" charset="77"/>
                        </a:rPr>
                        <a:t>së</a:t>
                      </a:r>
                      <a:r>
                        <a:rPr lang="en-GB" sz="800" b="0" i="0" dirty="0">
                          <a:latin typeface="Avenir Light" panose="020B0402020203020204" pitchFamily="34" charset="77"/>
                        </a:rPr>
                        <a:t> </a:t>
                      </a:r>
                      <a:r>
                        <a:rPr lang="en-GB" sz="800" b="0" i="0" dirty="0" err="1">
                          <a:latin typeface="Avenir Light" panose="020B0402020203020204" pitchFamily="34" charset="77"/>
                        </a:rPr>
                        <a:t>ulët</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lumit</a:t>
                      </a:r>
                      <a:r>
                        <a:rPr lang="en-GB" sz="800" b="0" i="0" dirty="0">
                          <a:latin typeface="Avenir Light" panose="020B0402020203020204" pitchFamily="34" charset="77"/>
                        </a:rPr>
                        <a:t>.  </a:t>
                      </a:r>
                    </a:p>
                    <a:p>
                      <a:endParaRPr lang="en-GB" sz="800" b="0" i="0" dirty="0">
                        <a:latin typeface="Avenir Light" panose="020B0402020203020204" pitchFamily="34" charset="77"/>
                      </a:endParaRPr>
                    </a:p>
                    <a:p>
                      <a:r>
                        <a:rPr lang="en-GB" sz="800" b="0" i="0" dirty="0" err="1">
                          <a:latin typeface="Avenir Light" panose="020B0402020203020204" pitchFamily="34" charset="77"/>
                        </a:rPr>
                        <a:t>Nxënësit</a:t>
                      </a:r>
                      <a:r>
                        <a:rPr lang="en-GB" sz="800" b="0" i="0" dirty="0">
                          <a:latin typeface="Avenir Light" panose="020B0402020203020204" pitchFamily="34" charset="77"/>
                        </a:rPr>
                        <a:t> do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jenë</a:t>
                      </a:r>
                      <a:r>
                        <a:rPr lang="en-GB" sz="800" b="0" i="0" dirty="0">
                          <a:latin typeface="Avenir Light" panose="020B0402020203020204" pitchFamily="34" charset="77"/>
                        </a:rPr>
                        <a:t>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gjendje</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shpjegojnë</a:t>
                      </a:r>
                      <a:r>
                        <a:rPr lang="en-GB" sz="800" b="0" i="0" dirty="0">
                          <a:latin typeface="Avenir Light" panose="020B0402020203020204" pitchFamily="34" charset="77"/>
                        </a:rPr>
                        <a:t> </a:t>
                      </a:r>
                      <a:r>
                        <a:rPr lang="en-GB" sz="800" b="0" i="0" dirty="0" err="1">
                          <a:latin typeface="Avenir Light" panose="020B0402020203020204" pitchFamily="34" charset="77"/>
                        </a:rPr>
                        <a:t>pse</a:t>
                      </a:r>
                      <a:r>
                        <a:rPr lang="en-GB" sz="800" b="0" i="0" dirty="0">
                          <a:latin typeface="Avenir Light" panose="020B0402020203020204" pitchFamily="34" charset="77"/>
                        </a:rPr>
                        <a:t> </a:t>
                      </a:r>
                      <a:r>
                        <a:rPr lang="en-GB" sz="800" b="0" i="0" dirty="0" err="1">
                          <a:latin typeface="Avenir Light" panose="020B0402020203020204" pitchFamily="34" charset="77"/>
                        </a:rPr>
                        <a:t>veçoritë</a:t>
                      </a:r>
                      <a:r>
                        <a:rPr lang="en-GB" sz="800" b="0" i="0" dirty="0">
                          <a:latin typeface="Avenir Light" panose="020B0402020203020204" pitchFamily="34" charset="77"/>
                        </a:rPr>
                        <a:t> e </a:t>
                      </a:r>
                      <a:r>
                        <a:rPr lang="en-GB" sz="800" b="0" i="0" dirty="0" err="1">
                          <a:latin typeface="Avenir Light" panose="020B0402020203020204" pitchFamily="34" charset="77"/>
                        </a:rPr>
                        <a:t>ndryshme</a:t>
                      </a:r>
                      <a:r>
                        <a:rPr lang="en-GB" sz="800" b="0" i="0" dirty="0">
                          <a:latin typeface="Avenir Light" panose="020B0402020203020204" pitchFamily="34" charset="77"/>
                        </a:rPr>
                        <a:t> </a:t>
                      </a:r>
                      <a:r>
                        <a:rPr lang="en-GB" sz="800" b="0" i="0" dirty="0" err="1">
                          <a:latin typeface="Avenir Light" panose="020B0402020203020204" pitchFamily="34" charset="77"/>
                        </a:rPr>
                        <a:t>ndodhin</a:t>
                      </a:r>
                      <a:r>
                        <a:rPr lang="en-GB" sz="800" b="0" i="0" dirty="0">
                          <a:latin typeface="Avenir Light" panose="020B0402020203020204" pitchFamily="34" charset="77"/>
                        </a:rPr>
                        <a:t>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nivele</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ndryshme</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lumit</a:t>
                      </a:r>
                      <a:r>
                        <a:rPr lang="en-GB" sz="800" b="0" i="0" dirty="0">
                          <a:latin typeface="Avenir Light" panose="020B0402020203020204" pitchFamily="34" charset="77"/>
                        </a:rPr>
                        <a:t>.    </a:t>
                      </a:r>
                    </a:p>
                  </a:txBody>
                  <a:tcPr anchor="ctr"/>
                </a:tc>
                <a:tc>
                  <a:txBody>
                    <a:bodyPr/>
                    <a:lstStyle/>
                    <a:p>
                      <a:r>
                        <a:rPr lang="en-GB" sz="800" b="0" i="0" dirty="0" err="1">
                          <a:latin typeface="Avenir Light" panose="020B0402020203020204" pitchFamily="34" charset="77"/>
                        </a:rPr>
                        <a:t>Nxënësit</a:t>
                      </a:r>
                      <a:r>
                        <a:rPr lang="en-GB" sz="800" b="0" i="0" dirty="0">
                          <a:latin typeface="Avenir Light" panose="020B0402020203020204" pitchFamily="34" charset="77"/>
                        </a:rPr>
                        <a:t> </a:t>
                      </a:r>
                      <a:r>
                        <a:rPr lang="en-GB" sz="800" b="0" i="0" dirty="0" err="1">
                          <a:latin typeface="Avenir Light" panose="020B0402020203020204" pitchFamily="34" charset="77"/>
                        </a:rPr>
                        <a:t>i</a:t>
                      </a:r>
                      <a:r>
                        <a:rPr lang="en-GB" sz="800" b="0" i="0" dirty="0">
                          <a:latin typeface="Avenir Light" panose="020B0402020203020204" pitchFamily="34" charset="77"/>
                        </a:rPr>
                        <a:t> </a:t>
                      </a:r>
                      <a:r>
                        <a:rPr lang="en-GB" sz="800" b="0" i="0" dirty="0" err="1">
                          <a:latin typeface="Avenir Light" panose="020B0402020203020204" pitchFamily="34" charset="77"/>
                        </a:rPr>
                        <a:t>vlerësojnë</a:t>
                      </a:r>
                      <a:r>
                        <a:rPr lang="en-GB" sz="800" b="0" i="0" dirty="0">
                          <a:latin typeface="Avenir Light" panose="020B0402020203020204" pitchFamily="34" charset="77"/>
                        </a:rPr>
                        <a:t> </a:t>
                      </a:r>
                      <a:r>
                        <a:rPr lang="en-GB" sz="800" b="0" i="0" dirty="0" err="1">
                          <a:latin typeface="Avenir Light" panose="020B0402020203020204" pitchFamily="34" charset="77"/>
                        </a:rPr>
                        <a:t>përgjigjet</a:t>
                      </a:r>
                      <a:r>
                        <a:rPr lang="en-GB" sz="800" b="0" i="0" dirty="0">
                          <a:latin typeface="Avenir Light" panose="020B0402020203020204" pitchFamily="34" charset="77"/>
                        </a:rPr>
                        <a:t> e </a:t>
                      </a:r>
                      <a:r>
                        <a:rPr lang="en-GB" sz="800" b="0" i="0" dirty="0" err="1">
                          <a:latin typeface="Avenir Light" panose="020B0402020203020204" pitchFamily="34" charset="77"/>
                        </a:rPr>
                        <a:t>njëri</a:t>
                      </a:r>
                      <a:r>
                        <a:rPr lang="en-GB" sz="800" b="0" i="0" dirty="0">
                          <a:latin typeface="Avenir Light" panose="020B0402020203020204" pitchFamily="34" charset="77"/>
                        </a:rPr>
                        <a:t> </a:t>
                      </a:r>
                      <a:r>
                        <a:rPr lang="en-GB" sz="800" b="0" i="0" dirty="0" err="1">
                          <a:latin typeface="Avenir Light" panose="020B0402020203020204" pitchFamily="34" charset="77"/>
                        </a:rPr>
                        <a:t>tjetrit</a:t>
                      </a:r>
                      <a:r>
                        <a:rPr lang="en-GB" sz="800" b="0" i="0" dirty="0">
                          <a:latin typeface="Avenir Light" panose="020B0402020203020204" pitchFamily="34" charset="77"/>
                        </a:rPr>
                        <a:t> </a:t>
                      </a:r>
                      <a:r>
                        <a:rPr lang="en-GB" sz="800" b="0" i="0" dirty="0" err="1">
                          <a:latin typeface="Avenir Light" panose="020B0402020203020204" pitchFamily="34" charset="77"/>
                        </a:rPr>
                        <a:t>të</a:t>
                      </a:r>
                      <a:r>
                        <a:rPr lang="en-GB" sz="800" b="0" i="0" dirty="0">
                          <a:latin typeface="Avenir Light" panose="020B0402020203020204" pitchFamily="34" charset="77"/>
                        </a:rPr>
                        <a:t> </a:t>
                      </a:r>
                      <a:r>
                        <a:rPr lang="en-GB" sz="800" b="0" i="0" dirty="0" err="1">
                          <a:latin typeface="Avenir Light" panose="020B0402020203020204" pitchFamily="34" charset="77"/>
                        </a:rPr>
                        <a:t>pyetjeve</a:t>
                      </a:r>
                      <a:r>
                        <a:rPr lang="en-GB" sz="800" b="0" i="0" dirty="0">
                          <a:latin typeface="Avenir Light" panose="020B0402020203020204" pitchFamily="34" charset="77"/>
                        </a:rPr>
                        <a:t> </a:t>
                      </a:r>
                      <a:r>
                        <a:rPr lang="en-GB" sz="800" b="0" i="0" dirty="0" err="1">
                          <a:latin typeface="Avenir Light" panose="020B0402020203020204" pitchFamily="34" charset="77"/>
                        </a:rPr>
                        <a:t>në</a:t>
                      </a:r>
                      <a:r>
                        <a:rPr lang="en-GB" sz="800" b="0" i="0" dirty="0">
                          <a:latin typeface="Avenir Light" panose="020B0402020203020204" pitchFamily="34" charset="77"/>
                        </a:rPr>
                        <a:t> </a:t>
                      </a:r>
                      <a:r>
                        <a:rPr lang="en-GB" sz="800" b="0" i="0" dirty="0" err="1">
                          <a:latin typeface="Avenir Light" panose="020B0402020203020204" pitchFamily="34" charset="77"/>
                        </a:rPr>
                        <a:t>tekstin</a:t>
                      </a:r>
                      <a:r>
                        <a:rPr lang="en-GB" sz="800" b="0" i="0" dirty="0">
                          <a:latin typeface="Avenir Light" panose="020B0402020203020204" pitchFamily="34" charset="77"/>
                        </a:rPr>
                        <a:t> </a:t>
                      </a:r>
                      <a:r>
                        <a:rPr lang="en-GB" sz="800" b="0" i="0" dirty="0" err="1">
                          <a:latin typeface="Avenir Light" panose="020B0402020203020204" pitchFamily="34" charset="77"/>
                        </a:rPr>
                        <a:t>shkollor</a:t>
                      </a:r>
                      <a:r>
                        <a:rPr lang="en-GB" sz="800" b="0" i="0" dirty="0">
                          <a:latin typeface="Avenir Light" panose="020B0402020203020204" pitchFamily="34" charset="77"/>
                        </a:rPr>
                        <a:t>.   </a:t>
                      </a:r>
                    </a:p>
                    <a:p>
                      <a:endParaRPr lang="en-GB" sz="800" b="0" i="0" dirty="0">
                        <a:latin typeface="Avenir Light" panose="020B0402020203020204" pitchFamily="34" charset="77"/>
                      </a:endParaRPr>
                    </a:p>
                    <a:p>
                      <a:r>
                        <a:rPr lang="en-GB" sz="800" b="0" i="0" dirty="0" err="1">
                          <a:latin typeface="Avenir Light" panose="020B0402020203020204" pitchFamily="34" charset="77"/>
                        </a:rPr>
                        <a:t>Nxënësit</a:t>
                      </a:r>
                      <a:r>
                        <a:rPr lang="en-GB" sz="800" b="0" i="0" dirty="0">
                          <a:latin typeface="Avenir Light" panose="020B0402020203020204" pitchFamily="34" charset="77"/>
                        </a:rPr>
                        <a:t> e </a:t>
                      </a:r>
                      <a:r>
                        <a:rPr lang="en-GB" sz="800" b="0" i="0" dirty="0" err="1">
                          <a:latin typeface="Avenir Light" panose="020B0402020203020204" pitchFamily="34" charset="77"/>
                        </a:rPr>
                        <a:t>vetë-vlerësojnë</a:t>
                      </a:r>
                      <a:r>
                        <a:rPr lang="en-GB" sz="800" b="0" i="0" dirty="0">
                          <a:latin typeface="Avenir Light" panose="020B0402020203020204" pitchFamily="34" charset="77"/>
                        </a:rPr>
                        <a:t> </a:t>
                      </a:r>
                      <a:r>
                        <a:rPr lang="en-GB" sz="800" b="0" i="0" dirty="0" err="1">
                          <a:latin typeface="Avenir Light" panose="020B0402020203020204" pitchFamily="34" charset="77"/>
                        </a:rPr>
                        <a:t>modelin</a:t>
                      </a:r>
                      <a:r>
                        <a:rPr lang="en-GB" sz="800" b="0" i="0" dirty="0">
                          <a:latin typeface="Avenir Light" panose="020B0402020203020204" pitchFamily="34" charset="77"/>
                        </a:rPr>
                        <a:t> e tyre 3 D </a:t>
                      </a:r>
                      <a:r>
                        <a:rPr lang="en-GB" sz="800" b="0" i="0" dirty="0" err="1">
                          <a:latin typeface="Avenir Light" panose="020B0402020203020204" pitchFamily="34" charset="77"/>
                        </a:rPr>
                        <a:t>dhe</a:t>
                      </a:r>
                      <a:r>
                        <a:rPr lang="en-GB" sz="800" b="0" i="0" dirty="0">
                          <a:latin typeface="Avenir Light" panose="020B0402020203020204" pitchFamily="34" charset="77"/>
                        </a:rPr>
                        <a:t> </a:t>
                      </a:r>
                      <a:r>
                        <a:rPr lang="en-GB" sz="800" b="0" i="0" dirty="0" err="1">
                          <a:latin typeface="Avenir Light" panose="020B0402020203020204" pitchFamily="34" charset="77"/>
                        </a:rPr>
                        <a:t>prezantimin</a:t>
                      </a:r>
                      <a:r>
                        <a:rPr lang="en-GB" sz="800" b="0" i="0" dirty="0">
                          <a:latin typeface="Avenir Light" panose="020B0402020203020204" pitchFamily="34" charset="77"/>
                        </a:rPr>
                        <a:t> duke e </a:t>
                      </a:r>
                      <a:r>
                        <a:rPr lang="en-GB" sz="800" b="0" i="0" dirty="0" err="1">
                          <a:latin typeface="Avenir Light" panose="020B0402020203020204" pitchFamily="34" charset="77"/>
                        </a:rPr>
                        <a:t>përdorur</a:t>
                      </a:r>
                      <a:r>
                        <a:rPr lang="en-GB" sz="800" b="0" i="0" dirty="0">
                          <a:latin typeface="Avenir Light" panose="020B0402020203020204" pitchFamily="34" charset="77"/>
                        </a:rPr>
                        <a:t> </a:t>
                      </a:r>
                      <a:r>
                        <a:rPr lang="en-GB" sz="800" b="0" i="0" dirty="0" err="1">
                          <a:latin typeface="Avenir Light" panose="020B0402020203020204" pitchFamily="34" charset="77"/>
                        </a:rPr>
                        <a:t>rubrikën</a:t>
                      </a:r>
                      <a:r>
                        <a:rPr lang="en-GB" sz="800" b="0" i="0" dirty="0">
                          <a:latin typeface="Avenir Light" panose="020B0402020203020204" pitchFamily="34" charset="77"/>
                        </a:rPr>
                        <a:t>.</a:t>
                      </a:r>
                    </a:p>
                  </a:txBody>
                  <a:tcPr anchor="ctr"/>
                </a:tc>
                <a:extLst>
                  <a:ext uri="{0D108BD9-81ED-4DB2-BD59-A6C34878D82A}">
                    <a16:rowId xmlns:a16="http://schemas.microsoft.com/office/drawing/2014/main" val="1775148078"/>
                  </a:ext>
                </a:extLst>
              </a:tr>
            </a:tbl>
          </a:graphicData>
        </a:graphic>
      </p:graphicFrame>
    </p:spTree>
    <p:extLst>
      <p:ext uri="{BB962C8B-B14F-4D97-AF65-F5344CB8AC3E}">
        <p14:creationId xmlns:p14="http://schemas.microsoft.com/office/powerpoint/2010/main" val="1703507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41C6B10-7E41-29FD-DDC1-8E4CA267243F}"/>
              </a:ext>
            </a:extLst>
          </p:cNvPr>
          <p:cNvSpPr>
            <a:spLocks noGrp="1"/>
          </p:cNvSpPr>
          <p:nvPr>
            <p:ph type="pic" idx="2"/>
          </p:nvPr>
        </p:nvSpPr>
        <p:spPr/>
      </p:sp>
      <p:sp>
        <p:nvSpPr>
          <p:cNvPr id="3" name="Title 2">
            <a:extLst>
              <a:ext uri="{FF2B5EF4-FFF2-40B4-BE49-F238E27FC236}">
                <a16:creationId xmlns:a16="http://schemas.microsoft.com/office/drawing/2014/main" id="{F5E4404E-83B4-9698-CCEB-B2D46A22C533}"/>
              </a:ext>
            </a:extLst>
          </p:cNvPr>
          <p:cNvSpPr>
            <a:spLocks noGrp="1"/>
          </p:cNvSpPr>
          <p:nvPr>
            <p:ph type="title"/>
          </p:nvPr>
        </p:nvSpPr>
        <p:spPr/>
        <p:txBody>
          <a:bodyPr/>
          <a:lstStyle/>
          <a:p>
            <a:br>
              <a:rPr lang="en-GB" dirty="0">
                <a:latin typeface="Avenir Next Heavy" panose="020B0503020202020204" pitchFamily="34" charset="0"/>
              </a:rPr>
            </a:br>
            <a:r>
              <a:rPr lang="en-GB" dirty="0" err="1">
                <a:latin typeface="Avenir Next Heavy" panose="020B0503020202020204" pitchFamily="34" charset="0"/>
              </a:rPr>
              <a:t>Shembuj</a:t>
            </a:r>
            <a:r>
              <a:rPr lang="en-GB" dirty="0">
                <a:latin typeface="Avenir Next Heavy" panose="020B0503020202020204" pitchFamily="34" charset="0"/>
              </a:rPr>
              <a:t> </a:t>
            </a:r>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praktikës</a:t>
            </a:r>
            <a:r>
              <a:rPr lang="en-GB" dirty="0">
                <a:latin typeface="Avenir Next Heavy" panose="020B0503020202020204" pitchFamily="34" charset="0"/>
              </a:rPr>
              <a:t> </a:t>
            </a:r>
            <a:r>
              <a:rPr lang="en-GB" dirty="0" err="1">
                <a:latin typeface="Avenir Next Heavy" panose="020B0503020202020204" pitchFamily="34" charset="0"/>
              </a:rPr>
              <a:t>së</a:t>
            </a:r>
            <a:r>
              <a:rPr lang="en-GB" dirty="0">
                <a:latin typeface="Avenir Next Heavy" panose="020B0503020202020204" pitchFamily="34" charset="0"/>
              </a:rPr>
              <a:t> </a:t>
            </a:r>
            <a:r>
              <a:rPr lang="en-GB" dirty="0" err="1">
                <a:latin typeface="Avenir Next Heavy" panose="020B0503020202020204" pitchFamily="34" charset="0"/>
              </a:rPr>
              <a:t>varfër</a:t>
            </a:r>
            <a:r>
              <a:rPr lang="en-GB" dirty="0">
                <a:latin typeface="Avenir Next Heavy" panose="020B0503020202020204" pitchFamily="34" charset="0"/>
              </a:rPr>
              <a:t> </a:t>
            </a:r>
            <a:r>
              <a:rPr lang="en-GB" dirty="0" err="1">
                <a:latin typeface="Avenir Next Heavy" panose="020B0503020202020204" pitchFamily="34" charset="0"/>
              </a:rPr>
              <a:t>pedagogjike</a:t>
            </a:r>
            <a:br>
              <a:rPr lang="en-GB" dirty="0">
                <a:latin typeface="Avenir Next Heavy" panose="020B0503020202020204" pitchFamily="34" charset="0"/>
              </a:rPr>
            </a:b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1314489B-B263-0273-756E-A679021167D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78108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err="1"/>
              <a:t>Fjalorth</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Vlerësimi mirënjohës</a:t>
            </a:r>
            <a:r>
              <a:rPr lang="sq-AL" b="1" i="0" dirty="0"/>
              <a:t> </a:t>
            </a:r>
            <a:r>
              <a:rPr lang="sq-AL" b="0" i="0" dirty="0"/>
              <a:t>është kur një mësimdhënës përdor shenja, nota të thjeshta ose korrigjime (10/10), një vulë dhe/ose komente të shkurtra të bazuara në arritje.</a:t>
            </a:r>
          </a:p>
          <a:p>
            <a:pPr>
              <a:lnSpc>
                <a:spcPct val="90000"/>
              </a:lnSpc>
              <a:spcAft>
                <a:spcPts val="600"/>
              </a:spcAft>
            </a:pPr>
            <a:r>
              <a:rPr lang="sq-AL" b="1" dirty="0">
                <a:solidFill>
                  <a:srgbClr val="518BCB"/>
                </a:solidFill>
              </a:rPr>
              <a:t>Diferencimi i </a:t>
            </a:r>
            <a:r>
              <a:rPr lang="sq-AL" b="1" i="0" dirty="0">
                <a:solidFill>
                  <a:srgbClr val="518BCB"/>
                </a:solidFill>
              </a:rPr>
              <a:t>përmbajtjes</a:t>
            </a:r>
            <a:r>
              <a:rPr lang="sq-AL" dirty="0"/>
              <a:t> nënkupton përdorimin e formateve të ndryshme gjatë mësimdhënies si video, tekste, ligjërata ose audio.</a:t>
            </a:r>
          </a:p>
          <a:p>
            <a:pPr>
              <a:lnSpc>
                <a:spcPct val="90000"/>
              </a:lnSpc>
              <a:spcAft>
                <a:spcPts val="600"/>
              </a:spcAft>
            </a:pPr>
            <a:r>
              <a:rPr lang="sq-AL" b="1" i="1" dirty="0">
                <a:solidFill>
                  <a:srgbClr val="518BCB"/>
                </a:solidFill>
              </a:rPr>
              <a:t>Diferencimi sipas produktit</a:t>
            </a:r>
            <a:r>
              <a:rPr lang="sq-AL" i="0" dirty="0"/>
              <a:t> </a:t>
            </a:r>
            <a:r>
              <a:rPr lang="sq-AL" dirty="0"/>
              <a:t>do të thotë që mësimdhënësit i vlerësojnë të njëjtat njohuri ose shkathtësi të secilit nxënës, por ata u ofrojnë nxënësve të tyre mënyra të ndryshme për t’i demonstruar njohuritë e tyre (p.sh. video, raport me shkrim).</a:t>
            </a:r>
          </a:p>
          <a:p>
            <a:pPr>
              <a:lnSpc>
                <a:spcPct val="90000"/>
              </a:lnSpc>
              <a:spcAft>
                <a:spcPts val="600"/>
              </a:spcAft>
            </a:pPr>
            <a:r>
              <a:rPr lang="sq-AL" b="1" dirty="0">
                <a:solidFill>
                  <a:srgbClr val="518BCB"/>
                </a:solidFill>
              </a:rPr>
              <a:t>Diferencimi sipas </a:t>
            </a:r>
            <a:r>
              <a:rPr lang="sq-AL" b="1" i="0" dirty="0">
                <a:solidFill>
                  <a:srgbClr val="518BCB"/>
                </a:solidFill>
              </a:rPr>
              <a:t>procesit</a:t>
            </a:r>
            <a:r>
              <a:rPr lang="sq-AL" dirty="0"/>
              <a:t>, do të thotë se mësimdhënësit ua mësojnë secilit nxënës të njëjtin koncept ose shkathtësi, por ata e ndryshojnë mënyrën se si e ligjërojnë atë.</a:t>
            </a:r>
            <a:r>
              <a:rPr lang="sq-AL" b="0" i="0" u="none" strike="noStrike" dirty="0"/>
              <a:t> Nxënësit mund të punojnë në çifte ose grupe, të përdorin teknologjinë, të përdorin objekte për t'u ndihmuar atyre që ta kuptojnë një koncept.</a:t>
            </a:r>
          </a:p>
          <a:p>
            <a:pPr>
              <a:lnSpc>
                <a:spcPct val="90000"/>
              </a:lnSpc>
              <a:spcAft>
                <a:spcPts val="600"/>
              </a:spcAft>
            </a:pPr>
            <a:r>
              <a:rPr lang="sq-AL" b="1" dirty="0">
                <a:solidFill>
                  <a:srgbClr val="518BCB"/>
                </a:solidFill>
              </a:rPr>
              <a:t>Diferencimi i </a:t>
            </a:r>
            <a:r>
              <a:rPr lang="sq-AL" b="1" i="1" dirty="0">
                <a:solidFill>
                  <a:srgbClr val="518BCB"/>
                </a:solidFill>
              </a:rPr>
              <a:t>mjedisit mësimor</a:t>
            </a:r>
            <a:r>
              <a:rPr lang="sq-AL" b="1" i="1" dirty="0"/>
              <a:t> </a:t>
            </a:r>
            <a:r>
              <a:rPr lang="sq-AL" dirty="0"/>
              <a:t>do të thotë se mësimdhënësi bën ndryshime ose në mjedisin fizik ose në atmosferën në të cilën punojnë nxënësit.</a:t>
            </a:r>
          </a:p>
          <a:p>
            <a:pPr>
              <a:lnSpc>
                <a:spcPct val="90000"/>
              </a:lnSpc>
              <a:spcAft>
                <a:spcPts val="600"/>
              </a:spcAft>
            </a:pPr>
            <a:r>
              <a:rPr lang="sq-AL" b="1" i="0" dirty="0">
                <a:solidFill>
                  <a:srgbClr val="518BCB"/>
                </a:solidFill>
              </a:rPr>
              <a:t>Informatat kthyese</a:t>
            </a:r>
            <a:r>
              <a:rPr lang="sq-AL" b="1" i="0" dirty="0"/>
              <a:t> </a:t>
            </a:r>
            <a:r>
              <a:rPr lang="sq-AL" b="0" i="0" u="none" strike="noStrike" dirty="0"/>
              <a:t>mund të jenë </a:t>
            </a:r>
            <a:r>
              <a:rPr lang="sq-AL" b="1" i="0" u="none" strike="noStrike" dirty="0"/>
              <a:t>me shkrim </a:t>
            </a:r>
            <a:r>
              <a:rPr lang="sq-AL" b="0" i="0" u="none" strike="noStrike" dirty="0"/>
              <a:t>ose </a:t>
            </a:r>
            <a:r>
              <a:rPr lang="sq-AL" b="1" i="0" u="none" strike="noStrike" dirty="0"/>
              <a:t>me gojë</a:t>
            </a:r>
            <a:r>
              <a:rPr lang="sq-AL" b="0" i="0" u="none" strike="noStrike" dirty="0"/>
              <a:t>. Këto janë informata që u jepen nxënësve nga mësimdhënësi lidhur me performancën e tyre. (Notimi i nxënësve me 1,2,3,4,5 </a:t>
            </a:r>
            <a:r>
              <a:rPr lang="sq-AL" b="1" i="0" u="none" strike="noStrike" dirty="0"/>
              <a:t>nuk është</a:t>
            </a:r>
            <a:r>
              <a:rPr lang="sq-AL" b="0" i="0" u="none" strike="noStrike" dirty="0"/>
              <a:t> informatë kthyese)</a:t>
            </a:r>
            <a:br>
              <a:rPr lang="sq-AL" sz="1800" dirty="0"/>
            </a:br>
            <a:endParaRPr lang="sq-AL" sz="1800" dirty="0"/>
          </a:p>
          <a:p>
            <a:endParaRPr lang="en-XK" dirty="0"/>
          </a:p>
        </p:txBody>
      </p:sp>
    </p:spTree>
    <p:extLst>
      <p:ext uri="{BB962C8B-B14F-4D97-AF65-F5344CB8AC3E}">
        <p14:creationId xmlns:p14="http://schemas.microsoft.com/office/powerpoint/2010/main" val="256069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lvl="0" indent="0">
              <a:buNone/>
            </a:pPr>
            <a:r>
              <a:rPr lang="en-GB" sz="1400" dirty="0" err="1">
                <a:solidFill>
                  <a:schemeClr val="bg1"/>
                </a:solidFill>
              </a:rPr>
              <a:t>Mësimdhënësit</a:t>
            </a:r>
            <a:r>
              <a:rPr lang="en-GB" sz="1400" dirty="0">
                <a:solidFill>
                  <a:schemeClr val="bg1"/>
                </a:solidFill>
              </a:rPr>
              <a:t> </a:t>
            </a:r>
            <a:r>
              <a:rPr lang="en-GB" sz="1400" b="1" dirty="0" err="1">
                <a:solidFill>
                  <a:schemeClr val="bg1"/>
                </a:solidFill>
              </a:rPr>
              <a:t>nuk</a:t>
            </a:r>
            <a:r>
              <a:rPr lang="en-GB" sz="1400" dirty="0">
                <a:solidFill>
                  <a:schemeClr val="bg1"/>
                </a:solidFill>
              </a:rPr>
              <a:t> </a:t>
            </a:r>
            <a:r>
              <a:rPr lang="en-GB" sz="1400" dirty="0" err="1">
                <a:solidFill>
                  <a:schemeClr val="bg1"/>
                </a:solidFill>
              </a:rPr>
              <a:t>i</a:t>
            </a:r>
            <a:r>
              <a:rPr lang="en-GB" sz="1400" dirty="0">
                <a:solidFill>
                  <a:schemeClr val="bg1"/>
                </a:solidFill>
              </a:rPr>
              <a:t> </a:t>
            </a:r>
            <a:r>
              <a:rPr lang="en-GB" sz="1400" dirty="0" err="1">
                <a:solidFill>
                  <a:schemeClr val="bg1"/>
                </a:solidFill>
              </a:rPr>
              <a:t>planifikojnë</a:t>
            </a:r>
            <a:r>
              <a:rPr lang="en-GB" sz="1400" dirty="0">
                <a:solidFill>
                  <a:schemeClr val="bg1"/>
                </a:solidFill>
              </a:rPr>
              <a:t> </a:t>
            </a:r>
            <a:r>
              <a:rPr lang="en-GB" sz="1400" dirty="0" err="1">
                <a:solidFill>
                  <a:schemeClr val="bg1"/>
                </a:solidFill>
              </a:rPr>
              <a:t>njësitë</a:t>
            </a:r>
            <a:r>
              <a:rPr lang="en-GB" sz="1400" dirty="0">
                <a:solidFill>
                  <a:schemeClr val="bg1"/>
                </a:solidFill>
              </a:rPr>
              <a:t> </a:t>
            </a:r>
            <a:r>
              <a:rPr lang="en-GB" sz="1400" dirty="0" err="1">
                <a:solidFill>
                  <a:schemeClr val="bg1"/>
                </a:solidFill>
              </a:rPr>
              <a:t>mësimore</a:t>
            </a:r>
            <a:r>
              <a:rPr lang="en-GB" sz="1400" dirty="0">
                <a:solidFill>
                  <a:schemeClr val="bg1"/>
                </a:solidFill>
              </a:rPr>
              <a:t>.</a:t>
            </a:r>
            <a:br>
              <a:rPr lang="en-GB" sz="1400" dirty="0">
                <a:solidFill>
                  <a:schemeClr val="bg1"/>
                </a:solidFill>
              </a:rPr>
            </a:b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368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lvl="0" indent="0">
              <a:buNone/>
            </a:pPr>
            <a:r>
              <a:rPr lang="sq-AL" sz="1400" b="1" dirty="0">
                <a:solidFill>
                  <a:srgbClr val="518BCB"/>
                </a:solidFill>
              </a:rPr>
              <a:t>Planet mësimore nuk kanë nevojë të jenë të detajuara, por ato duhet përfshijnë:</a:t>
            </a:r>
          </a:p>
          <a:p>
            <a:pPr marL="152400" lvl="0" indent="0">
              <a:buNone/>
            </a:pPr>
            <a:endParaRPr lang="sq-AL" sz="1400" b="1" dirty="0">
              <a:solidFill>
                <a:srgbClr val="518BCB"/>
              </a:solidFill>
            </a:endParaRPr>
          </a:p>
          <a:p>
            <a:r>
              <a:rPr lang="sq-AL" sz="1400" dirty="0">
                <a:solidFill>
                  <a:srgbClr val="518BCB"/>
                </a:solidFill>
              </a:rPr>
              <a:t>Objektivin e qartë të të nxënit dhe kriteret e suksesit.</a:t>
            </a:r>
          </a:p>
          <a:p>
            <a:r>
              <a:rPr lang="sq-AL" sz="1400" dirty="0">
                <a:solidFill>
                  <a:srgbClr val="518BCB"/>
                </a:solidFill>
              </a:rPr>
              <a:t>Shumëllojshmërinë e strategjive pedagogjike (me kalimin e kohës).</a:t>
            </a:r>
          </a:p>
          <a:p>
            <a:r>
              <a:rPr lang="sq-AL" sz="1400" dirty="0">
                <a:solidFill>
                  <a:srgbClr val="518BCB"/>
                </a:solidFill>
              </a:rPr>
              <a:t>Strategjitë e vlerësimit formativ të ciklit të shkurtër. (p.sh. pyetjet përforcuese, vlerësimet diagnostifikuese duke përdorur mini tabela të bardha)</a:t>
            </a:r>
          </a:p>
          <a:p>
            <a:r>
              <a:rPr lang="sq-AL" sz="1400" dirty="0">
                <a:solidFill>
                  <a:srgbClr val="518BCB"/>
                </a:solidFill>
              </a:rPr>
              <a:t>Diferencimin sipas përmbajtjes, procesit, produktit dhe/ose mjedisit mësimor.</a:t>
            </a:r>
          </a:p>
          <a:p>
            <a:r>
              <a:rPr lang="sq-AL" sz="1400" dirty="0">
                <a:solidFill>
                  <a:srgbClr val="518BCB"/>
                </a:solidFill>
              </a:rPr>
              <a:t>Sfidën. Mësimdhënësit duhet të përpiqen të planifikojnë një sfidë për nxënësit në çdo orë mësimi.</a:t>
            </a: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867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lvl="0" indent="0">
              <a:buNone/>
            </a:pPr>
            <a:r>
              <a:rPr lang="en-GB" sz="1400" dirty="0" err="1">
                <a:solidFill>
                  <a:schemeClr val="bg1"/>
                </a:solidFill>
              </a:rPr>
              <a:t>Mësimdhënësit</a:t>
            </a:r>
            <a:r>
              <a:rPr lang="en-GB" sz="1400" dirty="0">
                <a:solidFill>
                  <a:schemeClr val="bg1"/>
                </a:solidFill>
              </a:rPr>
              <a:t> </a:t>
            </a:r>
            <a:r>
              <a:rPr lang="en-GB" sz="1400" dirty="0" err="1">
                <a:solidFill>
                  <a:schemeClr val="bg1"/>
                </a:solidFill>
              </a:rPr>
              <a:t>nuk</a:t>
            </a:r>
            <a:r>
              <a:rPr lang="en-GB" sz="1400" dirty="0">
                <a:solidFill>
                  <a:schemeClr val="bg1"/>
                </a:solidFill>
              </a:rPr>
              <a:t> </a:t>
            </a:r>
            <a:r>
              <a:rPr lang="en-GB" sz="1400" dirty="0" err="1">
                <a:solidFill>
                  <a:schemeClr val="bg1"/>
                </a:solidFill>
              </a:rPr>
              <a:t>reagojnë</a:t>
            </a:r>
            <a:r>
              <a:rPr lang="en-GB" sz="1400" dirty="0">
                <a:solidFill>
                  <a:schemeClr val="bg1"/>
                </a:solidFill>
              </a:rPr>
              <a:t> </a:t>
            </a:r>
            <a:r>
              <a:rPr lang="en-GB" sz="1400" dirty="0" err="1">
                <a:solidFill>
                  <a:schemeClr val="bg1"/>
                </a:solidFill>
              </a:rPr>
              <a:t>ndaj</a:t>
            </a:r>
            <a:r>
              <a:rPr lang="en-GB" sz="1400" dirty="0">
                <a:solidFill>
                  <a:schemeClr val="bg1"/>
                </a:solidFill>
              </a:rPr>
              <a:t> </a:t>
            </a:r>
            <a:r>
              <a:rPr lang="en-GB" sz="1400" dirty="0" err="1">
                <a:solidFill>
                  <a:schemeClr val="bg1"/>
                </a:solidFill>
              </a:rPr>
              <a:t>asaj</a:t>
            </a:r>
            <a:r>
              <a:rPr lang="en-GB" sz="1400" dirty="0">
                <a:solidFill>
                  <a:schemeClr val="bg1"/>
                </a:solidFill>
              </a:rPr>
              <a:t> </a:t>
            </a:r>
            <a:r>
              <a:rPr lang="en-GB" sz="1400" dirty="0" err="1">
                <a:solidFill>
                  <a:schemeClr val="bg1"/>
                </a:solidFill>
              </a:rPr>
              <a:t>që</a:t>
            </a:r>
            <a:r>
              <a:rPr lang="en-GB" sz="1400" dirty="0">
                <a:solidFill>
                  <a:schemeClr val="bg1"/>
                </a:solidFill>
              </a:rPr>
              <a:t> </a:t>
            </a:r>
            <a:r>
              <a:rPr lang="en-GB" sz="1400" dirty="0" err="1">
                <a:solidFill>
                  <a:schemeClr val="bg1"/>
                </a:solidFill>
              </a:rPr>
              <a:t>ndodhë</a:t>
            </a:r>
            <a:r>
              <a:rPr lang="en-GB" sz="1400" dirty="0">
                <a:solidFill>
                  <a:schemeClr val="bg1"/>
                </a:solidFill>
              </a:rPr>
              <a:t> </a:t>
            </a:r>
            <a:r>
              <a:rPr lang="en-GB" sz="1400" dirty="0" err="1">
                <a:solidFill>
                  <a:schemeClr val="bg1"/>
                </a:solidFill>
              </a:rPr>
              <a:t>në</a:t>
            </a:r>
            <a:r>
              <a:rPr lang="en-GB" sz="1400" dirty="0">
                <a:solidFill>
                  <a:schemeClr val="bg1"/>
                </a:solidFill>
              </a:rPr>
              <a:t> </a:t>
            </a:r>
            <a:r>
              <a:rPr lang="en-GB" sz="1400" dirty="0" err="1">
                <a:solidFill>
                  <a:schemeClr val="bg1"/>
                </a:solidFill>
              </a:rPr>
              <a:t>klasë</a:t>
            </a:r>
            <a:r>
              <a:rPr lang="en-GB" sz="1400" dirty="0">
                <a:solidFill>
                  <a:schemeClr val="bg1"/>
                </a:solidFill>
              </a:rPr>
              <a:t>.</a:t>
            </a:r>
          </a:p>
          <a:p>
            <a:pPr marL="152400" lvl="0" indent="0">
              <a:buNone/>
            </a:pPr>
            <a:endParaRPr lang="en-GB" sz="1400" dirty="0">
              <a:solidFill>
                <a:schemeClr val="bg1"/>
              </a:solidFill>
            </a:endParaRPr>
          </a:p>
          <a:p>
            <a:pPr marL="152400" lvl="0" indent="0">
              <a:buNone/>
            </a:pPr>
            <a:r>
              <a:rPr lang="en-GB" sz="1400" dirty="0" err="1">
                <a:solidFill>
                  <a:schemeClr val="bg1"/>
                </a:solidFill>
              </a:rPr>
              <a:t>Mësimdhënësit</a:t>
            </a:r>
            <a:r>
              <a:rPr lang="en-GB" sz="1400" dirty="0">
                <a:solidFill>
                  <a:schemeClr val="bg1"/>
                </a:solidFill>
              </a:rPr>
              <a:t> </a:t>
            </a:r>
            <a:r>
              <a:rPr lang="en-GB" sz="1400" dirty="0" err="1">
                <a:solidFill>
                  <a:schemeClr val="bg1"/>
                </a:solidFill>
              </a:rPr>
              <a:t>ligjërojnë</a:t>
            </a:r>
            <a:r>
              <a:rPr lang="en-GB" sz="1400" dirty="0">
                <a:solidFill>
                  <a:schemeClr val="bg1"/>
                </a:solidFill>
              </a:rPr>
              <a:t> </a:t>
            </a:r>
            <a:r>
              <a:rPr lang="en-GB" sz="1400" dirty="0" err="1">
                <a:solidFill>
                  <a:schemeClr val="bg1"/>
                </a:solidFill>
              </a:rPr>
              <a:t>prezantime</a:t>
            </a:r>
            <a:r>
              <a:rPr lang="en-GB" sz="1400" dirty="0">
                <a:solidFill>
                  <a:schemeClr val="bg1"/>
                </a:solidFill>
              </a:rPr>
              <a:t> pa </a:t>
            </a:r>
            <a:r>
              <a:rPr lang="en-GB" sz="1400" dirty="0" err="1">
                <a:solidFill>
                  <a:schemeClr val="bg1"/>
                </a:solidFill>
              </a:rPr>
              <a:t>i</a:t>
            </a:r>
            <a:r>
              <a:rPr lang="en-GB" sz="1400" dirty="0">
                <a:solidFill>
                  <a:schemeClr val="bg1"/>
                </a:solidFill>
              </a:rPr>
              <a:t> </a:t>
            </a:r>
            <a:r>
              <a:rPr lang="en-GB" sz="1400" dirty="0" err="1">
                <a:solidFill>
                  <a:schemeClr val="bg1"/>
                </a:solidFill>
              </a:rPr>
              <a:t>përdorur</a:t>
            </a:r>
            <a:r>
              <a:rPr lang="en-GB" sz="1400" dirty="0">
                <a:solidFill>
                  <a:schemeClr val="bg1"/>
                </a:solidFill>
              </a:rPr>
              <a:t> </a:t>
            </a:r>
            <a:r>
              <a:rPr lang="en-GB" sz="1400" dirty="0" err="1">
                <a:solidFill>
                  <a:schemeClr val="bg1"/>
                </a:solidFill>
              </a:rPr>
              <a:t>strategjitë</a:t>
            </a:r>
            <a:r>
              <a:rPr lang="en-GB" sz="1400" dirty="0">
                <a:solidFill>
                  <a:schemeClr val="bg1"/>
                </a:solidFill>
              </a:rPr>
              <a:t> e </a:t>
            </a:r>
            <a:r>
              <a:rPr lang="en-GB" sz="1400" dirty="0" err="1">
                <a:solidFill>
                  <a:schemeClr val="bg1"/>
                </a:solidFill>
              </a:rPr>
              <a:t>vlerësimit</a:t>
            </a:r>
            <a:r>
              <a:rPr lang="en-GB" sz="1400" dirty="0">
                <a:solidFill>
                  <a:schemeClr val="bg1"/>
                </a:solidFill>
              </a:rPr>
              <a:t> </a:t>
            </a:r>
            <a:r>
              <a:rPr lang="en-GB" sz="1400" dirty="0" err="1">
                <a:solidFill>
                  <a:schemeClr val="bg1"/>
                </a:solidFill>
              </a:rPr>
              <a:t>formativ</a:t>
            </a:r>
            <a:r>
              <a:rPr lang="en-GB" sz="1400" dirty="0">
                <a:solidFill>
                  <a:schemeClr val="bg1"/>
                </a:solidFill>
              </a:rPr>
              <a:t> </a:t>
            </a:r>
            <a:r>
              <a:rPr lang="en-GB" sz="1400" dirty="0" err="1">
                <a:solidFill>
                  <a:schemeClr val="bg1"/>
                </a:solidFill>
              </a:rPr>
              <a:t>të</a:t>
            </a:r>
            <a:r>
              <a:rPr lang="en-GB" sz="1400" dirty="0">
                <a:solidFill>
                  <a:schemeClr val="bg1"/>
                </a:solidFill>
              </a:rPr>
              <a:t> </a:t>
            </a:r>
            <a:r>
              <a:rPr lang="en-GB" sz="1400" dirty="0" err="1">
                <a:solidFill>
                  <a:schemeClr val="bg1"/>
                </a:solidFill>
              </a:rPr>
              <a:t>ciklit</a:t>
            </a:r>
            <a:r>
              <a:rPr lang="en-GB" sz="1400" dirty="0">
                <a:solidFill>
                  <a:schemeClr val="bg1"/>
                </a:solidFill>
              </a:rPr>
              <a:t> </a:t>
            </a:r>
            <a:r>
              <a:rPr lang="en-GB" sz="1400" dirty="0" err="1">
                <a:solidFill>
                  <a:schemeClr val="bg1"/>
                </a:solidFill>
              </a:rPr>
              <a:t>të</a:t>
            </a:r>
            <a:r>
              <a:rPr lang="en-GB" sz="1400" dirty="0">
                <a:solidFill>
                  <a:schemeClr val="bg1"/>
                </a:solidFill>
              </a:rPr>
              <a:t> </a:t>
            </a:r>
            <a:r>
              <a:rPr lang="en-GB" sz="1400" dirty="0" err="1">
                <a:solidFill>
                  <a:schemeClr val="bg1"/>
                </a:solidFill>
              </a:rPr>
              <a:t>shkurtër</a:t>
            </a:r>
            <a:r>
              <a:rPr lang="en-GB" sz="1400" dirty="0">
                <a:solidFill>
                  <a:schemeClr val="bg1"/>
                </a:solidFill>
              </a:rPr>
              <a:t>.  </a:t>
            </a:r>
            <a:r>
              <a:rPr lang="en-GB" sz="1400" dirty="0" err="1">
                <a:solidFill>
                  <a:schemeClr val="bg1"/>
                </a:solidFill>
              </a:rPr>
              <a:t>Kjo</a:t>
            </a:r>
            <a:r>
              <a:rPr lang="en-GB" sz="1400" dirty="0">
                <a:solidFill>
                  <a:schemeClr val="bg1"/>
                </a:solidFill>
              </a:rPr>
              <a:t> </a:t>
            </a:r>
            <a:r>
              <a:rPr lang="en-GB" sz="1400" dirty="0" err="1">
                <a:solidFill>
                  <a:schemeClr val="bg1"/>
                </a:solidFill>
              </a:rPr>
              <a:t>rezulton</a:t>
            </a:r>
            <a:r>
              <a:rPr lang="en-GB" sz="1400" dirty="0">
                <a:solidFill>
                  <a:schemeClr val="bg1"/>
                </a:solidFill>
              </a:rPr>
              <a:t> </a:t>
            </a:r>
            <a:r>
              <a:rPr lang="en-GB" sz="1400" dirty="0" err="1">
                <a:solidFill>
                  <a:schemeClr val="bg1"/>
                </a:solidFill>
              </a:rPr>
              <a:t>në</a:t>
            </a:r>
            <a:r>
              <a:rPr lang="en-GB" sz="1400" dirty="0">
                <a:solidFill>
                  <a:schemeClr val="bg1"/>
                </a:solidFill>
              </a:rPr>
              <a:t> </a:t>
            </a:r>
            <a:r>
              <a:rPr lang="en-GB" sz="1400" dirty="0" err="1">
                <a:solidFill>
                  <a:schemeClr val="bg1"/>
                </a:solidFill>
              </a:rPr>
              <a:t>atë</a:t>
            </a:r>
            <a:r>
              <a:rPr lang="en-GB" sz="1400" dirty="0">
                <a:solidFill>
                  <a:schemeClr val="bg1"/>
                </a:solidFill>
              </a:rPr>
              <a:t> </a:t>
            </a:r>
            <a:r>
              <a:rPr lang="en-GB" sz="1400" dirty="0" err="1">
                <a:solidFill>
                  <a:schemeClr val="bg1"/>
                </a:solidFill>
              </a:rPr>
              <a:t>që</a:t>
            </a:r>
            <a:r>
              <a:rPr lang="en-GB" sz="1400" dirty="0">
                <a:solidFill>
                  <a:schemeClr val="bg1"/>
                </a:solidFill>
              </a:rPr>
              <a:t> </a:t>
            </a:r>
            <a:r>
              <a:rPr lang="en-GB" sz="1400" dirty="0" err="1">
                <a:solidFill>
                  <a:schemeClr val="bg1"/>
                </a:solidFill>
              </a:rPr>
              <a:t>mësimdhënësit</a:t>
            </a:r>
            <a:r>
              <a:rPr lang="en-GB" sz="1400" dirty="0">
                <a:solidFill>
                  <a:schemeClr val="bg1"/>
                </a:solidFill>
              </a:rPr>
              <a:t> e </a:t>
            </a:r>
            <a:r>
              <a:rPr lang="en-GB" sz="1400" dirty="0" err="1">
                <a:solidFill>
                  <a:schemeClr val="bg1"/>
                </a:solidFill>
              </a:rPr>
              <a:t>prezantojnë</a:t>
            </a:r>
            <a:r>
              <a:rPr lang="en-GB" sz="1400" dirty="0">
                <a:solidFill>
                  <a:schemeClr val="bg1"/>
                </a:solidFill>
              </a:rPr>
              <a:t> </a:t>
            </a:r>
            <a:r>
              <a:rPr lang="en-GB" sz="1400" dirty="0" err="1">
                <a:solidFill>
                  <a:schemeClr val="bg1"/>
                </a:solidFill>
              </a:rPr>
              <a:t>përmbajtjen</a:t>
            </a:r>
            <a:r>
              <a:rPr lang="en-GB" sz="1400" dirty="0">
                <a:solidFill>
                  <a:schemeClr val="bg1"/>
                </a:solidFill>
              </a:rPr>
              <a:t> </a:t>
            </a:r>
            <a:r>
              <a:rPr lang="en-GB" sz="1400" dirty="0" err="1">
                <a:solidFill>
                  <a:schemeClr val="bg1"/>
                </a:solidFill>
              </a:rPr>
              <a:t>që</a:t>
            </a:r>
            <a:r>
              <a:rPr lang="en-GB" sz="1400" dirty="0">
                <a:solidFill>
                  <a:schemeClr val="bg1"/>
                </a:solidFill>
              </a:rPr>
              <a:t> </a:t>
            </a:r>
            <a:r>
              <a:rPr lang="en-GB" sz="1400" dirty="0" err="1">
                <a:solidFill>
                  <a:schemeClr val="bg1"/>
                </a:solidFill>
              </a:rPr>
              <a:t>nuk</a:t>
            </a:r>
            <a:r>
              <a:rPr lang="en-GB" sz="1400" dirty="0">
                <a:solidFill>
                  <a:schemeClr val="bg1"/>
                </a:solidFill>
              </a:rPr>
              <a:t> </a:t>
            </a:r>
            <a:r>
              <a:rPr lang="en-GB" sz="1400" dirty="0" err="1">
                <a:solidFill>
                  <a:schemeClr val="bg1"/>
                </a:solidFill>
              </a:rPr>
              <a:t>paraqitet</a:t>
            </a:r>
            <a:r>
              <a:rPr lang="en-GB" sz="1400" dirty="0">
                <a:solidFill>
                  <a:schemeClr val="bg1"/>
                </a:solidFill>
              </a:rPr>
              <a:t> </a:t>
            </a:r>
            <a:r>
              <a:rPr lang="en-GB" sz="1400" dirty="0" err="1">
                <a:solidFill>
                  <a:schemeClr val="bg1"/>
                </a:solidFill>
              </a:rPr>
              <a:t>në</a:t>
            </a:r>
            <a:r>
              <a:rPr lang="en-GB" sz="1400" dirty="0">
                <a:solidFill>
                  <a:schemeClr val="bg1"/>
                </a:solidFill>
              </a:rPr>
              <a:t> </a:t>
            </a:r>
            <a:r>
              <a:rPr lang="en-GB" sz="1400" dirty="0" err="1">
                <a:solidFill>
                  <a:schemeClr val="bg1"/>
                </a:solidFill>
              </a:rPr>
              <a:t>nivelin</a:t>
            </a:r>
            <a:r>
              <a:rPr lang="en-GB" sz="1400" dirty="0">
                <a:solidFill>
                  <a:schemeClr val="bg1"/>
                </a:solidFill>
              </a:rPr>
              <a:t> e </a:t>
            </a:r>
            <a:r>
              <a:rPr lang="en-GB" sz="1400" dirty="0" err="1">
                <a:solidFill>
                  <a:schemeClr val="bg1"/>
                </a:solidFill>
              </a:rPr>
              <a:t>duhur</a:t>
            </a:r>
            <a:r>
              <a:rPr lang="en-GB" sz="1400" dirty="0">
                <a:solidFill>
                  <a:schemeClr val="bg1"/>
                </a:solidFill>
              </a:rPr>
              <a:t> </a:t>
            </a:r>
            <a:r>
              <a:rPr lang="en-GB" sz="1400" dirty="0" err="1">
                <a:solidFill>
                  <a:schemeClr val="bg1"/>
                </a:solidFill>
              </a:rPr>
              <a:t>për</a:t>
            </a:r>
            <a:r>
              <a:rPr lang="en-GB" sz="1400" dirty="0">
                <a:solidFill>
                  <a:schemeClr val="bg1"/>
                </a:solidFill>
              </a:rPr>
              <a:t> </a:t>
            </a:r>
            <a:r>
              <a:rPr lang="en-GB" sz="1400" dirty="0" err="1">
                <a:solidFill>
                  <a:schemeClr val="bg1"/>
                </a:solidFill>
              </a:rPr>
              <a:t>nxënësit</a:t>
            </a:r>
            <a:r>
              <a:rPr lang="en-GB" sz="1400" dirty="0">
                <a:solidFill>
                  <a:schemeClr val="bg1"/>
                </a:solidFill>
              </a:rPr>
              <a:t>.</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76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rgbClr val="518BCB"/>
                </a:solidFill>
              </a:rPr>
              <a:t>Planifikoni pyetjet përforcuese dhe strategjitë tjera reaguese të mësimdhënies në orën e mësimit.</a:t>
            </a:r>
          </a:p>
          <a:p>
            <a:pPr marL="0" indent="0">
              <a:lnSpc>
                <a:spcPct val="90000"/>
              </a:lnSpc>
              <a:spcAft>
                <a:spcPts val="600"/>
              </a:spcAft>
              <a:buNone/>
            </a:pPr>
            <a:endParaRPr lang="en-US" sz="1400" dirty="0">
              <a:solidFill>
                <a:srgbClr val="518BCB"/>
              </a:solidFill>
            </a:endParaRPr>
          </a:p>
          <a:p>
            <a:pPr marL="0" indent="0">
              <a:lnSpc>
                <a:spcPct val="90000"/>
              </a:lnSpc>
              <a:spcAft>
                <a:spcPts val="600"/>
              </a:spcAft>
              <a:buNone/>
            </a:pPr>
            <a:r>
              <a:rPr lang="sq-AL" sz="1400" i="1" dirty="0">
                <a:solidFill>
                  <a:srgbClr val="518BCB"/>
                </a:solidFill>
              </a:rPr>
              <a:t>Duke e bërë këtë, njësia mësimore mund të përshtatet në kohë reale për t’i përmbushur më mirë nevojat individuale të nxënësve.</a:t>
            </a: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761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chemeClr val="bg1"/>
                </a:solidFill>
              </a:rPr>
              <a:t>E gjithë klasa e zhvillon një aktivitet ku </a:t>
            </a:r>
            <a:r>
              <a:rPr lang="sq-AL" sz="1400" i="1" dirty="0">
                <a:solidFill>
                  <a:schemeClr val="bg1"/>
                </a:solidFill>
              </a:rPr>
              <a:t>niveli i vështirësisë është i njëjtë për çdo nxënës</a:t>
            </a:r>
            <a:r>
              <a:rPr lang="sq-AL" sz="1400" dirty="0">
                <a:solidFill>
                  <a:schemeClr val="bg1"/>
                </a:solidFill>
              </a:rPr>
              <a:t>. </a:t>
            </a: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559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rgbClr val="518BCB"/>
                </a:solidFill>
              </a:rPr>
              <a:t>Tekstet e dobëta mësimore e bëjnë këtë më të vështirë për mësimdhënësit. Megjithatë, mësimdhënësit mund të përfshijnë sfida në mënyra të ndryshme.</a:t>
            </a:r>
          </a:p>
          <a:p>
            <a:pPr marL="0" indent="0">
              <a:lnSpc>
                <a:spcPct val="90000"/>
              </a:lnSpc>
              <a:spcAft>
                <a:spcPts val="600"/>
              </a:spcAft>
              <a:buNone/>
            </a:pPr>
            <a:endParaRPr lang="sq-AL" sz="1400" dirty="0">
              <a:solidFill>
                <a:srgbClr val="518BCB"/>
              </a:solidFill>
            </a:endParaRPr>
          </a:p>
          <a:p>
            <a:pPr marL="0" indent="0">
              <a:lnSpc>
                <a:spcPct val="90000"/>
              </a:lnSpc>
              <a:spcAft>
                <a:spcPts val="600"/>
              </a:spcAft>
              <a:buNone/>
            </a:pPr>
            <a:r>
              <a:rPr lang="sq-AL" sz="1400" dirty="0">
                <a:solidFill>
                  <a:srgbClr val="518BCB"/>
                </a:solidFill>
              </a:rPr>
              <a:t>Tutorimi i shokëve të klasës i mbështet nxënësit, por edhe paraqet sfidë për tutorin në klasë sepse kërkon rikujtim dhe përpunim aktiv të njohurive.</a:t>
            </a:r>
          </a:p>
          <a:p>
            <a:pPr marL="0" indent="0">
              <a:lnSpc>
                <a:spcPct val="90000"/>
              </a:lnSpc>
              <a:spcAft>
                <a:spcPts val="600"/>
              </a:spcAft>
              <a:buNone/>
            </a:pPr>
            <a:endParaRPr lang="sq-AL" sz="1400" dirty="0">
              <a:solidFill>
                <a:srgbClr val="518BCB"/>
              </a:solidFill>
            </a:endParaRPr>
          </a:p>
          <a:p>
            <a:pPr marL="0" indent="0">
              <a:lnSpc>
                <a:spcPct val="90000"/>
              </a:lnSpc>
              <a:spcAft>
                <a:spcPts val="600"/>
              </a:spcAft>
              <a:buNone/>
            </a:pPr>
            <a:r>
              <a:rPr lang="sq-AL" sz="1400" dirty="0">
                <a:solidFill>
                  <a:srgbClr val="518BCB"/>
                </a:solidFill>
              </a:rPr>
              <a:t>Mësimdhënësit mund të krijojnë një mur sfidues në klasë. Sfidat që mund t’i bëjnë nxënësit nëse përmbajtja e njësisë mësimore është shumë e lehtë.</a:t>
            </a:r>
          </a:p>
          <a:p>
            <a:pPr marL="0" indent="0">
              <a:lnSpc>
                <a:spcPct val="90000"/>
              </a:lnSpc>
              <a:spcAft>
                <a:spcPts val="600"/>
              </a:spcAft>
              <a:buNone/>
            </a:pPr>
            <a:endParaRPr lang="sq-AL" sz="1400" dirty="0">
              <a:solidFill>
                <a:srgbClr val="518BCB"/>
              </a:solidFill>
            </a:endParaRPr>
          </a:p>
          <a:p>
            <a:pPr marL="0" indent="0">
              <a:lnSpc>
                <a:spcPct val="90000"/>
              </a:lnSpc>
              <a:spcAft>
                <a:spcPts val="600"/>
              </a:spcAft>
              <a:buNone/>
            </a:pPr>
            <a:r>
              <a:rPr lang="sq-AL" sz="1400" dirty="0">
                <a:solidFill>
                  <a:srgbClr val="518BCB"/>
                </a:solidFill>
              </a:rPr>
              <a:t>Nxënësve mund t'u jepet një zgjedhje e aktiviteteve të bazuara.</a:t>
            </a: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389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chemeClr val="bg1"/>
                </a:solidFill>
              </a:rPr>
              <a:t>Mësimdhënësit i regjistrojnë të dhënat e vlerësimit formativ, por ato nuk u përgjigjen të dhënave, dhe si rezultat e përshtatin njësinë mësimore.</a:t>
            </a: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768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rgbClr val="518BCB"/>
                </a:solidFill>
              </a:rPr>
              <a:t>Përgjigjuni klasës. </a:t>
            </a:r>
          </a:p>
          <a:p>
            <a:pPr marL="0" indent="0">
              <a:lnSpc>
                <a:spcPct val="90000"/>
              </a:lnSpc>
              <a:spcAft>
                <a:spcPts val="600"/>
              </a:spcAft>
              <a:buNone/>
            </a:pPr>
            <a:endParaRPr lang="sq-AL" sz="1400" dirty="0">
              <a:solidFill>
                <a:srgbClr val="518BCB"/>
              </a:solidFill>
            </a:endParaRPr>
          </a:p>
          <a:p>
            <a:pPr marL="342900" indent="-342900">
              <a:lnSpc>
                <a:spcPct val="90000"/>
              </a:lnSpc>
              <a:spcAft>
                <a:spcPts val="600"/>
              </a:spcAft>
              <a:buFont typeface="+mj-lt"/>
              <a:buAutoNum type="arabicPeriod"/>
            </a:pPr>
            <a:r>
              <a:rPr lang="sq-AL" sz="1400" dirty="0">
                <a:solidFill>
                  <a:srgbClr val="518BCB"/>
                </a:solidFill>
              </a:rPr>
              <a:t>Nëse klasa nuk angazhohet, përdorni strategjinë aktive të të nxënit për t'i angazhuar ata. (Mendo - ndajë në çifte është një strategji që shfrytëzohet shumë pak nga shumë mësimdhënës.)</a:t>
            </a:r>
          </a:p>
          <a:p>
            <a:pPr marL="342900" indent="-342900">
              <a:lnSpc>
                <a:spcPct val="90000"/>
              </a:lnSpc>
              <a:spcAft>
                <a:spcPts val="600"/>
              </a:spcAft>
              <a:buFont typeface="+mj-lt"/>
              <a:buAutoNum type="arabicPeriod"/>
            </a:pPr>
            <a:endParaRPr lang="sq-AL" sz="1400" dirty="0">
              <a:solidFill>
                <a:srgbClr val="518BCB"/>
              </a:solidFill>
            </a:endParaRPr>
          </a:p>
          <a:p>
            <a:pPr marL="342900" indent="-342900">
              <a:lnSpc>
                <a:spcPct val="90000"/>
              </a:lnSpc>
              <a:spcAft>
                <a:spcPts val="600"/>
              </a:spcAft>
              <a:buFont typeface="+mj-lt"/>
              <a:buAutoNum type="arabicPeriod"/>
            </a:pPr>
            <a:r>
              <a:rPr lang="sq-AL" sz="1400" dirty="0">
                <a:solidFill>
                  <a:srgbClr val="518BCB"/>
                </a:solidFill>
              </a:rPr>
              <a:t>Nëse njësia mësimore është shumë e lehtë, përshtateni atë.</a:t>
            </a:r>
          </a:p>
          <a:p>
            <a:pPr marL="342900" indent="-342900">
              <a:lnSpc>
                <a:spcPct val="90000"/>
              </a:lnSpc>
              <a:spcAft>
                <a:spcPts val="600"/>
              </a:spcAft>
              <a:buFont typeface="+mj-lt"/>
              <a:buAutoNum type="arabicPeriod"/>
            </a:pPr>
            <a:endParaRPr lang="sq-AL" sz="1400" dirty="0">
              <a:solidFill>
                <a:srgbClr val="518BCB"/>
              </a:solidFill>
            </a:endParaRPr>
          </a:p>
          <a:p>
            <a:pPr marL="342900" indent="-342900">
              <a:lnSpc>
                <a:spcPct val="90000"/>
              </a:lnSpc>
              <a:spcAft>
                <a:spcPts val="600"/>
              </a:spcAft>
              <a:buFont typeface="+mj-lt"/>
              <a:buAutoNum type="arabicPeriod"/>
            </a:pPr>
            <a:r>
              <a:rPr lang="sq-AL" sz="1400" dirty="0">
                <a:solidFill>
                  <a:srgbClr val="518BCB"/>
                </a:solidFill>
              </a:rPr>
              <a:t>Nëse njësia mësimore është shumë e vështirë, përshtateni atë.</a:t>
            </a:r>
          </a:p>
          <a:p>
            <a:pPr marL="342900" indent="-342900">
              <a:lnSpc>
                <a:spcPct val="90000"/>
              </a:lnSpc>
              <a:spcAft>
                <a:spcPts val="600"/>
              </a:spcAft>
              <a:buFont typeface="+mj-lt"/>
              <a:buAutoNum type="arabicPeriod"/>
            </a:pPr>
            <a:endParaRPr lang="sq-AL" sz="1400" dirty="0">
              <a:solidFill>
                <a:srgbClr val="518BCB"/>
              </a:solidFill>
            </a:endParaRPr>
          </a:p>
          <a:p>
            <a:pPr marL="342900" indent="-342900">
              <a:lnSpc>
                <a:spcPct val="90000"/>
              </a:lnSpc>
              <a:spcAft>
                <a:spcPts val="600"/>
              </a:spcAft>
              <a:buFont typeface="+mj-lt"/>
              <a:buAutoNum type="arabicPeriod"/>
            </a:pPr>
            <a:r>
              <a:rPr lang="sq-AL" sz="1400" dirty="0">
                <a:solidFill>
                  <a:srgbClr val="518BCB"/>
                </a:solidFill>
              </a:rPr>
              <a:t>Sigurohuni që të ketë aktivitete në klasë për t’i sfiduar nxënësit ose mbështetur ata sipas nevojës.</a:t>
            </a: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72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chemeClr val="bg1"/>
                </a:solidFill>
              </a:rPr>
              <a:t>Mësimdhënësit që u bëjnë pyetje vetëm tre-katër nxënësve në klasë që e ngritin dorën.</a:t>
            </a: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296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342900" indent="-342900">
              <a:lnSpc>
                <a:spcPct val="90000"/>
              </a:lnSpc>
              <a:spcAft>
                <a:spcPts val="600"/>
              </a:spcAft>
              <a:buFont typeface="+mj-lt"/>
              <a:buAutoNum type="arabicPeriod"/>
            </a:pPr>
            <a:r>
              <a:rPr lang="sq-AL" sz="1400" dirty="0">
                <a:solidFill>
                  <a:srgbClr val="518BCB"/>
                </a:solidFill>
              </a:rPr>
              <a:t>Përdorni strategjitë e të nxënit aktiv rregullisht </a:t>
            </a:r>
            <a:r>
              <a:rPr lang="sq-AL" sz="1400" b="1" dirty="0">
                <a:solidFill>
                  <a:srgbClr val="518BCB"/>
                </a:solidFill>
              </a:rPr>
              <a:t>Mendo ndajë në çifte/ Ktheju partnerit juaj</a:t>
            </a:r>
            <a:r>
              <a:rPr lang="sq-AL" sz="1400" dirty="0">
                <a:solidFill>
                  <a:srgbClr val="518BCB"/>
                </a:solidFill>
              </a:rPr>
              <a:t>.  Jepuni të gjithë nxënësve mundësi të përgjigjen në pyetje para se ta identifikoni një nxënës publikisht.</a:t>
            </a:r>
          </a:p>
          <a:p>
            <a:pPr marL="342900" indent="-342900">
              <a:lnSpc>
                <a:spcPct val="90000"/>
              </a:lnSpc>
              <a:spcAft>
                <a:spcPts val="600"/>
              </a:spcAft>
              <a:buFont typeface="+mj-lt"/>
              <a:buAutoNum type="arabicPeriod"/>
            </a:pPr>
            <a:endParaRPr lang="sq-AL" sz="1400" dirty="0">
              <a:solidFill>
                <a:srgbClr val="518BCB"/>
              </a:solidFill>
            </a:endParaRPr>
          </a:p>
          <a:p>
            <a:pPr marL="342900" indent="-342900">
              <a:lnSpc>
                <a:spcPct val="90000"/>
              </a:lnSpc>
              <a:spcAft>
                <a:spcPts val="600"/>
              </a:spcAft>
              <a:buFont typeface="+mj-lt"/>
              <a:buAutoNum type="arabicPeriod"/>
            </a:pPr>
            <a:r>
              <a:rPr lang="sq-AL" sz="1400" dirty="0">
                <a:solidFill>
                  <a:srgbClr val="518BCB"/>
                </a:solidFill>
              </a:rPr>
              <a:t>Përdorni </a:t>
            </a:r>
            <a:r>
              <a:rPr lang="sq-AL" sz="1400" b="1" dirty="0">
                <a:solidFill>
                  <a:srgbClr val="518BCB"/>
                </a:solidFill>
              </a:rPr>
              <a:t>pyetje përforcuese </a:t>
            </a:r>
            <a:r>
              <a:rPr lang="sq-AL" sz="1400" dirty="0">
                <a:solidFill>
                  <a:srgbClr val="518BCB"/>
                </a:solidFill>
              </a:rPr>
              <a:t>ose strategji të të nxënit reagues për tërë klasën për t’i vlerësuar njohuritë e tërë klasës dhe për t'u dhënë të gjithë nxënësve mundësi që të përgjigjen në pyetje.</a:t>
            </a: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8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err="1"/>
              <a:t>Fjalorth</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Vlerësimet formative</a:t>
            </a:r>
            <a:r>
              <a:rPr lang="sq-AL" b="1" i="0" dirty="0">
                <a:solidFill>
                  <a:schemeClr val="bg1">
                    <a:lumMod val="10000"/>
                  </a:schemeClr>
                </a:solidFill>
              </a:rPr>
              <a:t>:</a:t>
            </a:r>
            <a:r>
              <a:rPr lang="sq-AL" b="1" i="0" dirty="0"/>
              <a:t> </a:t>
            </a:r>
            <a:r>
              <a:rPr lang="sq-AL" b="0" i="0" dirty="0"/>
              <a:t> përdorën për të informuar procesin  e mësimdhënies dhe të nxënit. Ato i identifikojnë konceptet e gabuara, dhe boshllëqet në mësim-nxënie, dhe e përmirësojnë mësimdhënien si dhe të nxënit.  </a:t>
            </a:r>
            <a:r>
              <a:rPr lang="sq-AL" b="0" i="1" dirty="0"/>
              <a:t>Për shembull: kuizet, reflektimet në klasë, përdorimi i pyetjeve përforcuese, anketave, punën në grupe.</a:t>
            </a:r>
          </a:p>
          <a:p>
            <a:pPr fontAlgn="base">
              <a:lnSpc>
                <a:spcPct val="90000"/>
              </a:lnSpc>
              <a:spcBef>
                <a:spcPts val="0"/>
              </a:spcBef>
              <a:spcAft>
                <a:spcPts val="600"/>
              </a:spcAft>
            </a:pPr>
            <a:r>
              <a:rPr lang="sq-AL" b="1" dirty="0">
                <a:solidFill>
                  <a:srgbClr val="518BCB"/>
                </a:solidFill>
              </a:rPr>
              <a:t>Vlerësimi formativ i ciklit të gjatë</a:t>
            </a:r>
            <a:r>
              <a:rPr lang="sq-AL" b="1" dirty="0"/>
              <a:t>: </a:t>
            </a:r>
            <a:r>
              <a:rPr lang="sq-AL" dirty="0"/>
              <a:t>Të arriturat e nxënësve monitorohen përgjatë njësive mësimore. Cikli mund të zgjas nga 4 javë deri në 1 vit. Të dhënat përdoren për ta përafruar kurrikulën, për ta monitoruar mësimdhënien e kurrikulës dhe për t’i monitoruar të arriturat e nxënësve për një periudhë më të gjatë kohore.  </a:t>
            </a:r>
            <a:r>
              <a:rPr lang="sq-AL" i="1" dirty="0"/>
              <a:t>Për shembull: Vlerësimi në fund të semestrit. Vlerësimi në fund të vitit</a:t>
            </a:r>
            <a:r>
              <a:rPr lang="sq-AL" dirty="0"/>
              <a:t>. </a:t>
            </a:r>
          </a:p>
          <a:p>
            <a:pPr>
              <a:lnSpc>
                <a:spcPct val="90000"/>
              </a:lnSpc>
              <a:spcBef>
                <a:spcPts val="0"/>
              </a:spcBef>
              <a:spcAft>
                <a:spcPts val="600"/>
              </a:spcAft>
            </a:pPr>
            <a:r>
              <a:rPr lang="sq-AL" b="1" dirty="0">
                <a:solidFill>
                  <a:srgbClr val="518BCB"/>
                </a:solidFill>
              </a:rPr>
              <a:t>Vlerësimi formativ i ciklit të mesëm</a:t>
            </a:r>
            <a:r>
              <a:rPr lang="sq-AL" b="1" dirty="0"/>
              <a:t>: </a:t>
            </a:r>
            <a:r>
              <a:rPr lang="sq-AL" dirty="0"/>
              <a:t>Ky vlerësim bëhet në fund të një faze të të nxënit. </a:t>
            </a:r>
          </a:p>
          <a:p>
            <a:pPr>
              <a:lnSpc>
                <a:spcPct val="90000"/>
              </a:lnSpc>
              <a:spcBef>
                <a:spcPts val="0"/>
              </a:spcBef>
              <a:spcAft>
                <a:spcPts val="600"/>
              </a:spcAft>
            </a:pPr>
            <a:r>
              <a:rPr lang="sq-AL" dirty="0"/>
              <a:t>Kjo bëhet çdo 1 deri në 4 javë. </a:t>
            </a:r>
            <a:r>
              <a:rPr lang="sq-AL" i="1" dirty="0"/>
              <a:t>Për shembull: Një shkrim i vlerësuar i cili është kulmi i tre javëve të punës. Një test matematike pas dy javësh mësimi për thyesat.</a:t>
            </a:r>
          </a:p>
          <a:p>
            <a:pPr>
              <a:lnSpc>
                <a:spcPct val="90000"/>
              </a:lnSpc>
              <a:spcBef>
                <a:spcPts val="0"/>
              </a:spcBef>
              <a:spcAft>
                <a:spcPts val="600"/>
              </a:spcAft>
            </a:pPr>
            <a:r>
              <a:rPr lang="sq-AL" b="1" dirty="0">
                <a:solidFill>
                  <a:srgbClr val="518BCB"/>
                </a:solidFill>
              </a:rPr>
              <a:t>Vlerësimi formativ i ciklit të shkurtër</a:t>
            </a:r>
            <a:r>
              <a:rPr lang="sq-AL" b="1" dirty="0"/>
              <a:t>:</a:t>
            </a:r>
            <a:r>
              <a:rPr lang="sq-AL" dirty="0"/>
              <a:t> Një fjalë tjetër për këtë është '</a:t>
            </a:r>
            <a:r>
              <a:rPr lang="sq-AL" b="1" dirty="0"/>
              <a:t>mësimdhënia reaguese.' </a:t>
            </a:r>
            <a:r>
              <a:rPr lang="sq-AL" dirty="0"/>
              <a:t>Ky vlerësim bëhet gjatë një ore mësimore ose ndërmjet orëve mësimore. Mësimdhënësi reagon ndaj të dhënave të mbledhura në orën e mësimit dhe e përshtat mësimdhënien në përputhje me rrethanat. </a:t>
            </a:r>
            <a:r>
              <a:rPr lang="sq-AL" i="1" dirty="0"/>
              <a:t>Për shembull: Pyetjet me shumë zgjedhje, vëzhgimi nga mësimdhënësi, kuizet, përgjigjja në një pyetje në tabela të bardha individuale ose në copëza letre.</a:t>
            </a:r>
          </a:p>
          <a:p>
            <a:pPr marL="152400" indent="0">
              <a:lnSpc>
                <a:spcPct val="90000"/>
              </a:lnSpc>
              <a:spcAft>
                <a:spcPts val="600"/>
              </a:spcAft>
              <a:buNone/>
            </a:pPr>
            <a:endParaRPr lang="sq-AL" dirty="0"/>
          </a:p>
        </p:txBody>
      </p:sp>
    </p:spTree>
    <p:extLst>
      <p:ext uri="{BB962C8B-B14F-4D97-AF65-F5344CB8AC3E}">
        <p14:creationId xmlns:p14="http://schemas.microsoft.com/office/powerpoint/2010/main" val="1201066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chemeClr val="bg1"/>
                </a:solidFill>
              </a:rPr>
              <a:t>Mësimdhënësit që u japin nota nxënësve </a:t>
            </a:r>
            <a:r>
              <a:rPr lang="sq-AL" sz="1400" b="1" dirty="0">
                <a:solidFill>
                  <a:schemeClr val="bg1"/>
                </a:solidFill>
              </a:rPr>
              <a:t>pa informata kthyese me shkrim apo me gojë </a:t>
            </a:r>
            <a:r>
              <a:rPr lang="sq-AL" sz="1400" dirty="0">
                <a:solidFill>
                  <a:schemeClr val="bg1"/>
                </a:solidFill>
              </a:rPr>
              <a:t>lidhur me atë se çfarë kanë bërë mirë dhe çfarë duhet përmirësuar. </a:t>
            </a:r>
          </a:p>
          <a:p>
            <a:pPr marL="228600" indent="0">
              <a:lnSpc>
                <a:spcPct val="90000"/>
              </a:lnSpc>
              <a:spcAft>
                <a:spcPts val="600"/>
              </a:spcAft>
              <a:buNone/>
            </a:pPr>
            <a:endParaRPr lang="en-US" sz="1400" dirty="0">
              <a:solidFill>
                <a:schemeClr val="bg1"/>
              </a:solidFill>
            </a:endParaRPr>
          </a:p>
          <a:p>
            <a:pPr marL="0" indent="0">
              <a:lnSpc>
                <a:spcPct val="90000"/>
              </a:lnSpc>
              <a:spcAft>
                <a:spcPts val="600"/>
              </a:spcAft>
              <a:buNone/>
            </a:pPr>
            <a:r>
              <a:rPr lang="sq-AL" sz="1400" dirty="0">
                <a:solidFill>
                  <a:schemeClr val="bg1"/>
                </a:solidFill>
              </a:rPr>
              <a:t>Vlerësimi i nxënësve me notë duke bazuar në mendimin e mësimdhënësit në vend të kritereve të qarta të suksesit. </a:t>
            </a:r>
          </a:p>
          <a:p>
            <a:pPr marL="0" indent="0">
              <a:lnSpc>
                <a:spcPct val="90000"/>
              </a:lnSpc>
              <a:spcAft>
                <a:spcPts val="600"/>
              </a:spcAft>
              <a:buNone/>
            </a:pPr>
            <a:endParaRPr lang="sl-SI" sz="1400" dirty="0">
              <a:solidFill>
                <a:schemeClr val="bg1"/>
              </a:solidFill>
            </a:endParaRPr>
          </a:p>
          <a:p>
            <a:pPr marL="0" indent="0">
              <a:lnSpc>
                <a:spcPct val="90000"/>
              </a:lnSpc>
              <a:spcAft>
                <a:spcPts val="600"/>
              </a:spcAft>
              <a:buNone/>
            </a:pPr>
            <a:r>
              <a:rPr lang="sq-AL" sz="1400" b="1" dirty="0">
                <a:solidFill>
                  <a:schemeClr val="bg1"/>
                </a:solidFill>
              </a:rPr>
              <a:t>Duke i etiketuar</a:t>
            </a:r>
            <a:r>
              <a:rPr lang="sq-AL" sz="1400" dirty="0">
                <a:solidFill>
                  <a:schemeClr val="bg1"/>
                </a:solidFill>
              </a:rPr>
              <a:t> nxënësit në këtë mënyrë mund të jenë</a:t>
            </a:r>
            <a:r>
              <a:rPr lang="sq-AL" sz="1400" b="1" dirty="0">
                <a:solidFill>
                  <a:schemeClr val="bg1"/>
                </a:solidFill>
              </a:rPr>
              <a:t> poshtëruese </a:t>
            </a:r>
            <a:r>
              <a:rPr lang="sq-AL" sz="1400" dirty="0">
                <a:solidFill>
                  <a:schemeClr val="bg1"/>
                </a:solidFill>
              </a:rPr>
              <a:t>dhe nuk i ndihmon ata që t’i  identifikojnë fushat që duhet t’i  përmirësojnë.</a:t>
            </a: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559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b="1" dirty="0">
                <a:solidFill>
                  <a:srgbClr val="518BCB"/>
                </a:solidFill>
              </a:rPr>
              <a:t>Kurrë</a:t>
            </a:r>
            <a:r>
              <a:rPr lang="sq-AL" sz="1400" dirty="0">
                <a:solidFill>
                  <a:srgbClr val="518BCB"/>
                </a:solidFill>
              </a:rPr>
              <a:t> mos u jepni nxënësve notë pa informata kthyese.</a:t>
            </a:r>
          </a:p>
          <a:p>
            <a:pPr marL="342900" indent="-342900">
              <a:lnSpc>
                <a:spcPct val="90000"/>
              </a:lnSpc>
              <a:spcAft>
                <a:spcPts val="600"/>
              </a:spcAft>
              <a:buFont typeface="+mj-lt"/>
              <a:buAutoNum type="arabicPeriod"/>
            </a:pPr>
            <a:endParaRPr lang="sl-SI" sz="1400" dirty="0">
              <a:solidFill>
                <a:srgbClr val="518BCB"/>
              </a:solidFill>
            </a:endParaRPr>
          </a:p>
          <a:p>
            <a:pPr marL="571500" indent="-342900">
              <a:lnSpc>
                <a:spcPct val="90000"/>
              </a:lnSpc>
              <a:spcAft>
                <a:spcPts val="600"/>
              </a:spcAft>
              <a:buFont typeface="+mj-lt"/>
              <a:buAutoNum type="arabicPeriod"/>
            </a:pPr>
            <a:r>
              <a:rPr lang="sq-AL" sz="1400" dirty="0">
                <a:solidFill>
                  <a:srgbClr val="518BCB"/>
                </a:solidFill>
              </a:rPr>
              <a:t>Ndani kohë gjatë orës së mësimit për të dhënë informata kthyese me gojë dhe me shkrim. Informatat kthyese me gojë dhe me shkrim duhet t’i identifikojnë fushat se ku duhet të përmirësohen nxënësit dhe cilat janë hapat e mëtejshëm në rrugëtimin e tyre të nxënies.</a:t>
            </a:r>
          </a:p>
          <a:p>
            <a:pPr marL="571500" indent="-342900">
              <a:lnSpc>
                <a:spcPct val="90000"/>
              </a:lnSpc>
              <a:spcAft>
                <a:spcPts val="600"/>
              </a:spcAft>
              <a:buFont typeface="+mj-lt"/>
              <a:buAutoNum type="arabicPeriod"/>
            </a:pPr>
            <a:endParaRPr lang="sl-SI" sz="1400" dirty="0">
              <a:solidFill>
                <a:srgbClr val="518BCB"/>
              </a:solidFill>
            </a:endParaRPr>
          </a:p>
          <a:p>
            <a:pPr marL="571500" indent="-342900">
              <a:lnSpc>
                <a:spcPct val="90000"/>
              </a:lnSpc>
              <a:spcAft>
                <a:spcPts val="600"/>
              </a:spcAft>
              <a:buFont typeface="+mj-lt"/>
              <a:buAutoNum type="arabicPeriod"/>
            </a:pPr>
            <a:r>
              <a:rPr lang="sq-AL" sz="1400" dirty="0">
                <a:solidFill>
                  <a:srgbClr val="518BCB"/>
                </a:solidFill>
              </a:rPr>
              <a:t>Përdorni rubrikat për ta bërë vlerësimin më transparent ndërmjet nxënësit dhe mësimdhënësit.</a:t>
            </a:r>
          </a:p>
          <a:p>
            <a:pPr marL="571500" indent="-342900">
              <a:lnSpc>
                <a:spcPct val="90000"/>
              </a:lnSpc>
              <a:spcAft>
                <a:spcPts val="600"/>
              </a:spcAft>
              <a:buFont typeface="+mj-lt"/>
              <a:buAutoNum type="arabicPeriod"/>
            </a:pPr>
            <a:endParaRPr lang="sl-SI" sz="1400" dirty="0">
              <a:solidFill>
                <a:srgbClr val="518BCB"/>
              </a:solidFill>
            </a:endParaRPr>
          </a:p>
          <a:p>
            <a:pPr marL="571500" indent="-342900">
              <a:lnSpc>
                <a:spcPct val="90000"/>
              </a:lnSpc>
              <a:spcAft>
                <a:spcPts val="600"/>
              </a:spcAft>
              <a:buFont typeface="+mj-lt"/>
              <a:buAutoNum type="arabicPeriod"/>
            </a:pPr>
            <a:r>
              <a:rPr lang="sq-AL" sz="1400" dirty="0">
                <a:solidFill>
                  <a:srgbClr val="518BCB"/>
                </a:solidFill>
              </a:rPr>
              <a:t>Kërkoni nga nxënësit që fillimisht ta vlerësojnë vetë tërë punën e rëndësishme. Pastaj kërkoni nga nxënësit që ta vlerësojnë punën e njëri-tjetrit. Më pastaj, vlerësoni punën e tyre si mësimdhënës.</a:t>
            </a: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872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dirty="0">
                <a:solidFill>
                  <a:schemeClr val="bg1"/>
                </a:solidFill>
              </a:rPr>
              <a:t>Mësimdhënësi duke e shfaqur në klasë një video ose film pa i përdorur strategjitë e të nxënit aktiv ose vlerësimin formativ të ciklit të shkurtër.</a:t>
            </a:r>
          </a:p>
          <a:p>
            <a:pPr marL="0" indent="0">
              <a:lnSpc>
                <a:spcPct val="90000"/>
              </a:lnSpc>
              <a:spcAft>
                <a:spcPts val="600"/>
              </a:spcAft>
              <a:buNone/>
            </a:pPr>
            <a:endParaRPr lang="en-US" sz="1400" dirty="0">
              <a:solidFill>
                <a:schemeClr val="bg1"/>
              </a:solidFill>
            </a:endParaRPr>
          </a:p>
          <a:p>
            <a:pPr marL="152400" indent="0">
              <a:lnSpc>
                <a:spcPct val="90000"/>
              </a:lnSpc>
              <a:spcAft>
                <a:spcPts val="600"/>
              </a:spcAft>
              <a:buNone/>
            </a:pPr>
            <a:r>
              <a:rPr lang="sq-AL" sz="1400" dirty="0">
                <a:solidFill>
                  <a:schemeClr val="bg1"/>
                </a:solidFill>
              </a:rPr>
              <a:t>Shikimi i një videoje është aktivitet pasiv.</a:t>
            </a: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796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342900" indent="-342900">
              <a:lnSpc>
                <a:spcPct val="90000"/>
              </a:lnSpc>
              <a:spcAft>
                <a:spcPts val="600"/>
              </a:spcAft>
              <a:buFont typeface="+mj-lt"/>
              <a:buAutoNum type="arabicPeriod"/>
            </a:pPr>
            <a:r>
              <a:rPr lang="sq-AL" sz="1400" dirty="0">
                <a:solidFill>
                  <a:srgbClr val="518BCB"/>
                </a:solidFill>
              </a:rPr>
              <a:t>Kërkoni nga nxënësit të mbajnë shënime të cilat pastaj i krahasojnë me ato të partnerit.</a:t>
            </a:r>
          </a:p>
          <a:p>
            <a:pPr marL="342900" indent="-342900">
              <a:lnSpc>
                <a:spcPct val="90000"/>
              </a:lnSpc>
              <a:spcAft>
                <a:spcPts val="600"/>
              </a:spcAft>
              <a:buFont typeface="+mj-lt"/>
              <a:buAutoNum type="arabicPeriod"/>
            </a:pPr>
            <a:r>
              <a:rPr lang="sq-AL" sz="1400" dirty="0">
                <a:solidFill>
                  <a:srgbClr val="518BCB"/>
                </a:solidFill>
              </a:rPr>
              <a:t>Marrja e shënimeve jigsaw: Kërkoni nga nxënësit që të mbajnë shënime për pjesë të ndryshme të videos. Pastaj, nxënësit mblidhen në grup për të marrë shënime për videon në tërësi.</a:t>
            </a:r>
          </a:p>
          <a:p>
            <a:pPr marL="342900" indent="-342900">
              <a:lnSpc>
                <a:spcPct val="90000"/>
              </a:lnSpc>
              <a:spcAft>
                <a:spcPts val="600"/>
              </a:spcAft>
              <a:buFont typeface="+mj-lt"/>
              <a:buAutoNum type="arabicPeriod"/>
            </a:pPr>
            <a:r>
              <a:rPr lang="sq-AL" sz="1400" dirty="0">
                <a:solidFill>
                  <a:srgbClr val="518BCB"/>
                </a:solidFill>
              </a:rPr>
              <a:t>Ndaleni videon në mënyrë që nxënësit fillimisht ta dëgjojnë atë pa i parë fotografitë. Pastaj e lëshon videon që ta shohin atë me fotografi.</a:t>
            </a:r>
          </a:p>
          <a:p>
            <a:pPr marL="342900" indent="-342900">
              <a:lnSpc>
                <a:spcPct val="90000"/>
              </a:lnSpc>
              <a:spcAft>
                <a:spcPts val="600"/>
              </a:spcAft>
              <a:buFont typeface="+mj-lt"/>
              <a:buAutoNum type="arabicPeriod"/>
            </a:pPr>
            <a:r>
              <a:rPr lang="sq-AL" sz="1400" dirty="0">
                <a:solidFill>
                  <a:srgbClr val="518BCB"/>
                </a:solidFill>
              </a:rPr>
              <a:t>Ndale videon për të bërë pyetje, por mos u bëjë pyetje vetëm 1 ose 2 nxënësve. </a:t>
            </a:r>
          </a:p>
          <a:p>
            <a:pPr marL="800100" lvl="1" indent="-342900">
              <a:lnSpc>
                <a:spcPct val="90000"/>
              </a:lnSpc>
              <a:spcAft>
                <a:spcPts val="600"/>
              </a:spcAft>
              <a:buFont typeface="+mj-lt"/>
              <a:buAutoNum type="arabicPeriod"/>
            </a:pPr>
            <a:r>
              <a:rPr lang="sq-AL" dirty="0">
                <a:solidFill>
                  <a:srgbClr val="518BCB"/>
                </a:solidFill>
                <a:latin typeface="Avenir Light" panose="020B0402020203020204" pitchFamily="34" charset="77"/>
              </a:rPr>
              <a:t>Përdorni strategjinë mendo-ndaj në çifte për ta përfshirë tërë klasën. </a:t>
            </a:r>
          </a:p>
          <a:p>
            <a:pPr marL="800100" lvl="1" indent="-342900">
              <a:lnSpc>
                <a:spcPct val="90000"/>
              </a:lnSpc>
              <a:spcAft>
                <a:spcPts val="600"/>
              </a:spcAft>
              <a:buFont typeface="+mj-lt"/>
              <a:buAutoNum type="arabicPeriod"/>
            </a:pPr>
            <a:r>
              <a:rPr lang="sq-AL" dirty="0">
                <a:solidFill>
                  <a:srgbClr val="518BCB"/>
                </a:solidFill>
                <a:latin typeface="Avenir Light" panose="020B0402020203020204" pitchFamily="34" charset="77"/>
              </a:rPr>
              <a:t>Bëju pyetje përforcuese tërë klasës për të kontrolluar se a kanë kuptuar.</a:t>
            </a: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532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dirty="0">
                <a:solidFill>
                  <a:schemeClr val="bg1"/>
                </a:solidFill>
              </a:rPr>
              <a:t>Mësimdhënësi u kërkon nxënësve që ta hulumtojnë një temë duke përdorur internetin pa u dhënë ndonjë udhëzim apo përgatitje.</a:t>
            </a:r>
          </a:p>
          <a:p>
            <a:pPr marL="152400" indent="0">
              <a:lnSpc>
                <a:spcPct val="90000"/>
              </a:lnSpc>
              <a:spcAft>
                <a:spcPts val="600"/>
              </a:spcAft>
              <a:buNone/>
            </a:pPr>
            <a:endParaRPr lang="sq-AL" sz="1400" dirty="0">
              <a:solidFill>
                <a:schemeClr val="bg1"/>
              </a:solidFill>
            </a:endParaRPr>
          </a:p>
          <a:p>
            <a:pPr>
              <a:lnSpc>
                <a:spcPct val="90000"/>
              </a:lnSpc>
              <a:spcAft>
                <a:spcPts val="600"/>
              </a:spcAft>
              <a:buClr>
                <a:schemeClr val="bg1"/>
              </a:buClr>
            </a:pPr>
            <a:r>
              <a:rPr lang="sq-AL" sz="1400" dirty="0">
                <a:solidFill>
                  <a:schemeClr val="bg1"/>
                </a:solidFill>
              </a:rPr>
              <a:t>Kështu humb koha e orës së mësimit.</a:t>
            </a:r>
          </a:p>
          <a:p>
            <a:pPr>
              <a:lnSpc>
                <a:spcPct val="90000"/>
              </a:lnSpc>
              <a:spcAft>
                <a:spcPts val="600"/>
              </a:spcAft>
              <a:buClr>
                <a:schemeClr val="bg1"/>
              </a:buClr>
            </a:pPr>
            <a:r>
              <a:rPr lang="sq-AL" sz="1400" dirty="0">
                <a:solidFill>
                  <a:schemeClr val="bg1"/>
                </a:solidFill>
              </a:rPr>
              <a:t>Nxënësit hyjnë në ueb-faqe që nuk janë të qasshme për shkak të barrierave gjuhësore.</a:t>
            </a:r>
          </a:p>
          <a:p>
            <a:pPr>
              <a:lnSpc>
                <a:spcPct val="90000"/>
              </a:lnSpc>
              <a:spcAft>
                <a:spcPts val="600"/>
              </a:spcAft>
              <a:buClr>
                <a:schemeClr val="bg1"/>
              </a:buClr>
            </a:pPr>
            <a:r>
              <a:rPr lang="sq-AL" sz="1400" dirty="0">
                <a:solidFill>
                  <a:schemeClr val="bg1"/>
                </a:solidFill>
              </a:rPr>
              <a:t>Ky është një aktivitet pasiv.</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chemeClr val="bg1"/>
                </a:solidFill>
              </a:rPr>
              <a:t>Shembuj</a:t>
            </a:r>
            <a:r>
              <a:rPr lang="en-GB" sz="2400" dirty="0">
                <a:solidFill>
                  <a:schemeClr val="bg1"/>
                </a:solidFill>
              </a:rPr>
              <a:t> </a:t>
            </a:r>
            <a:r>
              <a:rPr lang="en-GB" sz="2400" dirty="0" err="1">
                <a:solidFill>
                  <a:schemeClr val="bg1"/>
                </a:solidFill>
              </a:rPr>
              <a:t>të</a:t>
            </a:r>
            <a:r>
              <a:rPr lang="en-GB" sz="2400" dirty="0">
                <a:solidFill>
                  <a:schemeClr val="bg1"/>
                </a:solidFill>
              </a:rPr>
              <a:t> </a:t>
            </a:r>
            <a:r>
              <a:rPr lang="en-GB" sz="2400" dirty="0" err="1">
                <a:solidFill>
                  <a:schemeClr val="bg1"/>
                </a:solidFill>
              </a:rPr>
              <a:t>praktikës</a:t>
            </a:r>
            <a:r>
              <a:rPr lang="en-GB" sz="2400" dirty="0">
                <a:solidFill>
                  <a:schemeClr val="bg1"/>
                </a:solidFill>
              </a:rPr>
              <a:t> </a:t>
            </a:r>
            <a:r>
              <a:rPr lang="en-GB" sz="2400" dirty="0" err="1">
                <a:solidFill>
                  <a:schemeClr val="bg1"/>
                </a:solidFill>
              </a:rPr>
              <a:t>së</a:t>
            </a:r>
            <a:r>
              <a:rPr lang="en-GB" sz="2400" dirty="0">
                <a:solidFill>
                  <a:schemeClr val="bg1"/>
                </a:solidFill>
              </a:rPr>
              <a:t> </a:t>
            </a:r>
            <a:r>
              <a:rPr lang="en-GB" sz="2400" dirty="0" err="1">
                <a:solidFill>
                  <a:schemeClr val="bg1"/>
                </a:solidFill>
              </a:rPr>
              <a:t>varfër</a:t>
            </a:r>
            <a:r>
              <a:rPr lang="en-GB" sz="2400" dirty="0">
                <a:solidFill>
                  <a:schemeClr val="bg1"/>
                </a:solidFill>
              </a:rPr>
              <a:t> </a:t>
            </a:r>
            <a:r>
              <a:rPr lang="en-GB" sz="2400" dirty="0" err="1">
                <a:solidFill>
                  <a:schemeClr val="bg1"/>
                </a:solidFill>
              </a:rPr>
              <a:t>pedagogjike</a:t>
            </a:r>
            <a:r>
              <a:rPr lang="en-GB" sz="2400" dirty="0">
                <a:solidFill>
                  <a:schemeClr val="bg1"/>
                </a:solidFill>
              </a:rPr>
              <a:t> </a:t>
            </a:r>
            <a:r>
              <a:rPr lang="en-GB" sz="2400" dirty="0" err="1">
                <a:solidFill>
                  <a:schemeClr val="bg1"/>
                </a:solidFill>
              </a:rPr>
              <a:t>në</a:t>
            </a:r>
            <a:r>
              <a:rPr lang="en-GB" sz="2400" dirty="0">
                <a:solidFill>
                  <a:schemeClr val="bg1"/>
                </a:solidFill>
              </a:rPr>
              <a:t> </a:t>
            </a:r>
            <a:r>
              <a:rPr lang="en-GB" sz="2400" dirty="0" err="1">
                <a:solidFill>
                  <a:schemeClr val="bg1"/>
                </a:solidFill>
              </a:rPr>
              <a:t>Kosovë</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021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628650" indent="-514350">
              <a:lnSpc>
                <a:spcPct val="90000"/>
              </a:lnSpc>
              <a:spcAft>
                <a:spcPts val="600"/>
              </a:spcAft>
              <a:buFont typeface="+mj-lt"/>
              <a:buAutoNum type="arabicPeriod"/>
            </a:pPr>
            <a:r>
              <a:rPr lang="sq-AL" sz="1400" dirty="0">
                <a:solidFill>
                  <a:srgbClr val="518BCB"/>
                </a:solidFill>
              </a:rPr>
              <a:t>Mësimdhënësi duhet t’i hulumtojë ueb-faqet e përshtatshme dhe t’i ndajë ato me nxënësit.</a:t>
            </a:r>
          </a:p>
          <a:p>
            <a:pPr marL="628650" indent="-514350">
              <a:lnSpc>
                <a:spcPct val="90000"/>
              </a:lnSpc>
              <a:spcAft>
                <a:spcPts val="600"/>
              </a:spcAft>
              <a:buFont typeface="+mj-lt"/>
              <a:buAutoNum type="arabicPeriod"/>
            </a:pPr>
            <a:r>
              <a:rPr lang="sq-AL" sz="1400" dirty="0">
                <a:solidFill>
                  <a:srgbClr val="518BCB"/>
                </a:solidFill>
              </a:rPr>
              <a:t>Aktiviteti hulumtues duhet ta ketë një objektiv të qartë dhe kritere të qarta të suksesit.</a:t>
            </a:r>
          </a:p>
          <a:p>
            <a:pPr marL="628650" indent="-514350">
              <a:lnSpc>
                <a:spcPct val="90000"/>
              </a:lnSpc>
              <a:spcAft>
                <a:spcPts val="600"/>
              </a:spcAft>
              <a:buFont typeface="+mj-lt"/>
              <a:buAutoNum type="arabicPeriod"/>
            </a:pPr>
            <a:r>
              <a:rPr lang="sq-AL" sz="1400" dirty="0">
                <a:solidFill>
                  <a:srgbClr val="518BCB"/>
                </a:solidFill>
              </a:rPr>
              <a:t>Mësimdhënësi duhet ta ndërpresë aktivitetin hulumtues në intervale kohore për t’i inkurajuar nxënësit të reflektojnë lidhur me të nxënit dhe për ta vlerësuar në mënyrë formative përparimin e nxënësve.</a:t>
            </a:r>
          </a:p>
          <a:p>
            <a:pPr marL="628650" indent="-514350">
              <a:lnSpc>
                <a:spcPct val="90000"/>
              </a:lnSpc>
              <a:spcAft>
                <a:spcPts val="600"/>
              </a:spcAft>
              <a:buFont typeface="+mj-lt"/>
              <a:buAutoNum type="arabicPeriod"/>
            </a:pPr>
            <a:r>
              <a:rPr lang="sq-AL" sz="1400" dirty="0">
                <a:solidFill>
                  <a:srgbClr val="518BCB"/>
                </a:solidFill>
              </a:rPr>
              <a:t>Mësimdhënësi mund ta ndajë orën e mësimit sipas strategjive të të nxënit aktiv, si p.sh. mendo-ndajë në çifte.</a:t>
            </a:r>
          </a:p>
          <a:p>
            <a:pPr marL="628650" indent="-514350">
              <a:lnSpc>
                <a:spcPct val="90000"/>
              </a:lnSpc>
              <a:spcAft>
                <a:spcPts val="600"/>
              </a:spcAft>
              <a:buFont typeface="+mj-lt"/>
              <a:buAutoNum type="arabicPeriod"/>
            </a:pPr>
            <a:r>
              <a:rPr lang="sq-AL" sz="1400" dirty="0">
                <a:solidFill>
                  <a:srgbClr val="518BCB"/>
                </a:solidFill>
              </a:rPr>
              <a:t>Mësimdhënësi mund të kërkojë nga nxënësit që të reflektojnë mbi punën e tyre në intervale të ndryshme.</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Zgjidhja</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065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314469-BBC8-7B94-EB05-B12CD770DFCF}"/>
              </a:ext>
            </a:extLst>
          </p:cNvPr>
          <p:cNvSpPr>
            <a:spLocks noGrp="1"/>
          </p:cNvSpPr>
          <p:nvPr>
            <p:ph type="pic" idx="2"/>
          </p:nvPr>
        </p:nvSpPr>
        <p:spPr/>
      </p:sp>
      <p:sp>
        <p:nvSpPr>
          <p:cNvPr id="3" name="Title 2">
            <a:extLst>
              <a:ext uri="{FF2B5EF4-FFF2-40B4-BE49-F238E27FC236}">
                <a16:creationId xmlns:a16="http://schemas.microsoft.com/office/drawing/2014/main" id="{000A5209-B975-979D-8200-8ECF3104E99B}"/>
              </a:ext>
            </a:extLst>
          </p:cNvPr>
          <p:cNvSpPr>
            <a:spLocks noGrp="1"/>
          </p:cNvSpPr>
          <p:nvPr>
            <p:ph type="title"/>
          </p:nvPr>
        </p:nvSpPr>
        <p:spPr>
          <a:xfrm>
            <a:off x="713225" y="2115050"/>
            <a:ext cx="5030350" cy="1491300"/>
          </a:xfrm>
        </p:spPr>
        <p:txBody>
          <a:bodyPr/>
          <a:lstStyle/>
          <a:p>
            <a:r>
              <a:rPr lang="en-GB" dirty="0" err="1">
                <a:latin typeface="Avenir Next Heavy" panose="020B0503020202020204" pitchFamily="34" charset="0"/>
              </a:rPr>
              <a:t>Tejkalimi</a:t>
            </a:r>
            <a:r>
              <a:rPr lang="en-GB" dirty="0">
                <a:latin typeface="Avenir Next Heavy" panose="020B0503020202020204" pitchFamily="34" charset="0"/>
              </a:rPr>
              <a:t> </a:t>
            </a:r>
            <a:r>
              <a:rPr lang="en-GB" dirty="0" err="1">
                <a:latin typeface="Avenir Next Heavy" panose="020B0503020202020204" pitchFamily="34" charset="0"/>
              </a:rPr>
              <a:t>i</a:t>
            </a:r>
            <a:r>
              <a:rPr lang="en-GB" dirty="0">
                <a:latin typeface="Avenir Next Heavy" panose="020B0503020202020204" pitchFamily="34" charset="0"/>
              </a:rPr>
              <a:t> </a:t>
            </a:r>
            <a:r>
              <a:rPr lang="en-GB" dirty="0" err="1">
                <a:latin typeface="Avenir Next Heavy" panose="020B0503020202020204" pitchFamily="34" charset="0"/>
              </a:rPr>
              <a:t>barrierave</a:t>
            </a:r>
            <a:r>
              <a:rPr lang="en-GB" dirty="0">
                <a:latin typeface="Avenir Next Heavy" panose="020B0503020202020204" pitchFamily="34" charset="0"/>
              </a:rPr>
              <a:t> </a:t>
            </a:r>
            <a:r>
              <a:rPr lang="en-GB" dirty="0" err="1">
                <a:latin typeface="Avenir Next Heavy" panose="020B0503020202020204" pitchFamily="34" charset="0"/>
              </a:rPr>
              <a:t>në</a:t>
            </a:r>
            <a:r>
              <a:rPr lang="en-GB" dirty="0">
                <a:latin typeface="Avenir Next Heavy" panose="020B0503020202020204" pitchFamily="34" charset="0"/>
              </a:rPr>
              <a:t> </a:t>
            </a:r>
            <a:r>
              <a:rPr lang="en-GB" dirty="0" err="1">
                <a:latin typeface="Avenir Next Heavy" panose="020B0503020202020204" pitchFamily="34" charset="0"/>
              </a:rPr>
              <a:t>një</a:t>
            </a:r>
            <a:r>
              <a:rPr lang="en-GB" dirty="0">
                <a:latin typeface="Avenir Next Heavy" panose="020B0503020202020204" pitchFamily="34" charset="0"/>
              </a:rPr>
              <a:t> </a:t>
            </a:r>
            <a:r>
              <a:rPr lang="en-GB" dirty="0" err="1">
                <a:latin typeface="Avenir Next Heavy" panose="020B0503020202020204" pitchFamily="34" charset="0"/>
              </a:rPr>
              <a:t>shkollë</a:t>
            </a:r>
            <a:r>
              <a:rPr lang="en-GB" dirty="0">
                <a:latin typeface="Avenir Next Heavy" panose="020B0503020202020204" pitchFamily="34" charset="0"/>
              </a:rPr>
              <a:t> me </a:t>
            </a:r>
            <a:r>
              <a:rPr lang="en-GB" dirty="0" err="1">
                <a:latin typeface="Avenir Next Heavy" panose="020B0503020202020204" pitchFamily="34" charset="0"/>
              </a:rPr>
              <a:t>burime</a:t>
            </a:r>
            <a:r>
              <a:rPr lang="en-GB" dirty="0">
                <a:latin typeface="Avenir Next Heavy" panose="020B0503020202020204" pitchFamily="34" charset="0"/>
              </a:rPr>
              <a:t> </a:t>
            </a:r>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pamjaftueshme</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2AEFEFAD-FDF8-D674-4D17-08D339AD891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858973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628650" indent="-514350">
              <a:lnSpc>
                <a:spcPct val="90000"/>
              </a:lnSpc>
              <a:spcAft>
                <a:spcPts val="600"/>
              </a:spcAft>
              <a:buFont typeface="+mj-lt"/>
              <a:buAutoNum type="arabicPeriod"/>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Veçoritë e një shkolle me burime të pamjaftueshme</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Nuk ka qasje në tekste cilësore</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Kushte të dobëta pune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P.sh. nuk ka laboratorë të shkencave.</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Ka mungesë të burimeve praktike.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P.sh. nuk ka modele 3D, manipulues për orët e matematikës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Mungesë të burimeve digjitale. Mungesë të kompjuterëve, projektorëve, lidhje të dobët të internetit.</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Mungesë të stafit</a:t>
            </a:r>
          </a:p>
          <a:p>
            <a:pPr marL="342900" indent="-342900">
              <a:lnSpc>
                <a:spcPct val="90000"/>
              </a:lnSpc>
              <a:spcAft>
                <a:spcPts val="600"/>
              </a:spcAft>
              <a:buFont typeface="+mj-lt"/>
              <a:buAutoNum type="arabicPeriod"/>
            </a:pPr>
            <a:endParaRPr lang="sq-AL" sz="1400" dirty="0">
              <a:solidFill>
                <a:schemeClr val="bg1">
                  <a:lumMod val="10000"/>
                </a:schemeClr>
              </a:solidFill>
            </a:endParaRPr>
          </a:p>
          <a:p>
            <a:pPr marL="571500" indent="-342900">
              <a:lnSpc>
                <a:spcPct val="90000"/>
              </a:lnSpc>
              <a:spcAft>
                <a:spcPts val="600"/>
              </a:spcAft>
              <a:buFont typeface="+mj-lt"/>
              <a:buAutoNum type="arabicPeriod"/>
            </a:pPr>
            <a:endParaRPr lang="en-US"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Veçoritë e një shkolle me burime të pamjaftueshme</a:t>
            </a:r>
            <a:endParaRPr lang="en-XK" dirty="0">
              <a:solidFill>
                <a:schemeClr val="bg1">
                  <a:lumMod val="10000"/>
                </a:schemeClr>
              </a:solidFill>
            </a:endParaRPr>
          </a:p>
        </p:txBody>
      </p:sp>
    </p:spTree>
    <p:extLst>
      <p:ext uri="{BB962C8B-B14F-4D97-AF65-F5344CB8AC3E}">
        <p14:creationId xmlns:p14="http://schemas.microsoft.com/office/powerpoint/2010/main" val="2696627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dirty="0">
                <a:solidFill>
                  <a:schemeClr val="bg1"/>
                </a:solidFill>
              </a:rPr>
              <a:t>Mësimdhënësit e mirë </a:t>
            </a:r>
            <a:r>
              <a:rPr lang="sq-AL" sz="1400" b="1" dirty="0">
                <a:solidFill>
                  <a:schemeClr val="bg1"/>
                </a:solidFill>
              </a:rPr>
              <a:t>nuk </a:t>
            </a:r>
            <a:r>
              <a:rPr lang="sq-AL" sz="1400" dirty="0">
                <a:solidFill>
                  <a:schemeClr val="bg1"/>
                </a:solidFill>
              </a:rPr>
              <a:t>mbështeten në </a:t>
            </a:r>
            <a:r>
              <a:rPr lang="sq-AL" sz="1400" b="1" dirty="0">
                <a:solidFill>
                  <a:schemeClr val="bg1"/>
                </a:solidFill>
              </a:rPr>
              <a:t>një </a:t>
            </a:r>
            <a:r>
              <a:rPr lang="sq-AL" sz="1400" dirty="0">
                <a:solidFill>
                  <a:schemeClr val="bg1"/>
                </a:solidFill>
              </a:rPr>
              <a:t>tekst shkollor për ta realizuar kurrikulën.</a:t>
            </a:r>
          </a:p>
          <a:p>
            <a:pPr marL="152400" indent="0">
              <a:buNone/>
            </a:pPr>
            <a:endParaRPr lang="sl-SI" sz="1400" dirty="0">
              <a:solidFill>
                <a:schemeClr val="bg1"/>
              </a:solidFill>
            </a:endParaRPr>
          </a:p>
          <a:p>
            <a:pPr marL="152400" indent="0">
              <a:buNone/>
            </a:pPr>
            <a:r>
              <a:rPr lang="sq-AL" sz="1400" dirty="0">
                <a:solidFill>
                  <a:schemeClr val="bg1"/>
                </a:solidFill>
              </a:rPr>
              <a:t>Megjithatë, nëse teksti kryesor është i cilësisë së dobët, kjo është </a:t>
            </a:r>
            <a:r>
              <a:rPr lang="sq-AL" sz="1400" b="1" dirty="0">
                <a:solidFill>
                  <a:schemeClr val="bg1"/>
                </a:solidFill>
              </a:rPr>
              <a:t>jashtëzakonisht sfiduese</a:t>
            </a:r>
            <a:r>
              <a:rPr lang="sq-AL" sz="1400" dirty="0">
                <a:solidFill>
                  <a:schemeClr val="bg1"/>
                </a:solidFill>
              </a:rPr>
              <a:t> për çdo mësimdhënës.</a:t>
            </a: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dirty="0">
                <a:solidFill>
                  <a:schemeClr val="bg1"/>
                </a:solidFill>
                <a:ea typeface="+mj-ea"/>
                <a:cs typeface="+mj-cs"/>
              </a:rPr>
              <a:t>Barrierat e një shkolle me burime të pamjaftueshme</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43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Tekste shkollore të cilësisë së dobët</a:t>
            </a:r>
          </a:p>
          <a:p>
            <a:pPr marL="152400" indent="0">
              <a:buNone/>
            </a:pPr>
            <a:endParaRPr lang="sl-SI" sz="1400" dirty="0">
              <a:solidFill>
                <a:srgbClr val="518BCB"/>
              </a:solidFill>
            </a:endParaRPr>
          </a:p>
          <a:p>
            <a:pPr marL="152400" indent="0">
              <a:buNone/>
            </a:pPr>
            <a:r>
              <a:rPr lang="sq-AL" sz="1400" dirty="0">
                <a:solidFill>
                  <a:srgbClr val="518BCB"/>
                </a:solidFill>
              </a:rPr>
              <a:t>Përdorimi i burimeve të internetit dhe programeve të përkthimit mund t'u japë mësimdhënësve qasje në burime të shumta cilësore.</a:t>
            </a:r>
          </a:p>
          <a:p>
            <a:pPr marL="152400" indent="0">
              <a:buNone/>
            </a:pPr>
            <a:endParaRPr lang="sq-AL" sz="1400" dirty="0">
              <a:solidFill>
                <a:srgbClr val="518BCB"/>
              </a:solidFill>
            </a:endParaRPr>
          </a:p>
          <a:p>
            <a:pPr marL="152400" indent="0">
              <a:buNone/>
            </a:pPr>
            <a:r>
              <a:rPr lang="sq-AL" sz="1400" dirty="0">
                <a:solidFill>
                  <a:srgbClr val="518BCB"/>
                </a:solidFill>
              </a:rPr>
              <a:t>Burimet e cilësisë së lartë mund të ngarkohen në një sistem të menaxhimit të të nxënit (p.sh. Google classroom).</a:t>
            </a:r>
          </a:p>
          <a:p>
            <a:pPr marL="152400" indent="0">
              <a:buNone/>
            </a:pPr>
            <a:endParaRPr lang="sq-AL" sz="1400" dirty="0">
              <a:solidFill>
                <a:srgbClr val="518BCB"/>
              </a:solidFill>
            </a:endParaRPr>
          </a:p>
          <a:p>
            <a:pPr marL="152400" indent="0">
              <a:buNone/>
            </a:pPr>
            <a:r>
              <a:rPr lang="sq-AL" sz="1400" dirty="0">
                <a:solidFill>
                  <a:srgbClr val="518BCB"/>
                </a:solidFill>
              </a:rPr>
              <a:t>Nëse pajisjet digjitale nuk lejohen në shkollë, burimet e ngarkuara mund të qasen në shtëpi për të ofruar përmbajtje të cilësisë së lartë.</a:t>
            </a:r>
          </a:p>
          <a:p>
            <a:pPr marL="152400" indent="0">
              <a:buNone/>
            </a:pPr>
            <a:endParaRPr lang="sq-AL" sz="1400" dirty="0">
              <a:solidFill>
                <a:srgbClr val="518BCB"/>
              </a:solidFill>
            </a:endParaRPr>
          </a:p>
          <a:p>
            <a:pPr marL="152400" indent="0">
              <a:buNone/>
            </a:pPr>
            <a:r>
              <a:rPr lang="sq-AL" sz="1400" dirty="0">
                <a:solidFill>
                  <a:srgbClr val="518BCB"/>
                </a:solidFill>
              </a:rPr>
              <a:t> Mësimdhënësit pastaj mund ta shfrytëzojnë kohën e orës së mësimit për t’i adresuar konceptet e gabuara dhe për të lehtësuar më shumë aktivitete të fokusuara në nxënës.</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b="1" dirty="0">
                <a:solidFill>
                  <a:srgbClr val="518BCB"/>
                </a:solidFill>
              </a:rPr>
              <a:t>Zgjidhjet e mundshme</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47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err="1"/>
              <a:t>Fjalorth</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b="1" i="0" dirty="0">
                <a:solidFill>
                  <a:srgbClr val="518BCB"/>
                </a:solidFill>
              </a:rPr>
              <a:t>Pyetja përforcuese</a:t>
            </a:r>
            <a:r>
              <a:rPr lang="sq-AL" sz="1400" b="0" i="0" dirty="0"/>
              <a:t> </a:t>
            </a:r>
            <a:r>
              <a:rPr lang="sq-AL" sz="1400" i="0" dirty="0"/>
              <a:t>është një kontroll kyç për të kuptuar në thelb një njësi mësimore që është kritike për t'u kuptuar nga nxënësit. Secili nxënës duhet të përgjigjet në pyetje brenda dy minutave.</a:t>
            </a:r>
            <a:r>
              <a:rPr lang="sq-AL" sz="1400" b="0" i="0" u="none" strike="noStrike" dirty="0"/>
              <a:t> Mësimdhënësi duhet të jetë në gjendje t’i mbledhë dhe interpretojë përgjigjet nga të gjithë nxënësit brenda 30 sekondave dhe të vendosë se si të vazhdojë me njësinë mësimore.</a:t>
            </a:r>
          </a:p>
          <a:p>
            <a:pPr>
              <a:lnSpc>
                <a:spcPct val="90000"/>
              </a:lnSpc>
              <a:spcAft>
                <a:spcPts val="600"/>
              </a:spcAft>
            </a:pPr>
            <a:r>
              <a:rPr lang="sq-AL" sz="1400" b="1" i="0" dirty="0">
                <a:solidFill>
                  <a:srgbClr val="518BCB"/>
                </a:solidFill>
              </a:rPr>
              <a:t>Meta-njohja</a:t>
            </a:r>
            <a:r>
              <a:rPr lang="sq-AL" sz="1400" b="1" i="0" dirty="0"/>
              <a:t> </a:t>
            </a:r>
            <a:r>
              <a:rPr lang="sq-AL" sz="1400" b="0" i="0" u="none" strike="noStrike" dirty="0"/>
              <a:t>ka të bëjë me mënyrat se si nxënësit e monitorojnë dhe drejtojnë me qëllim të nxënit e tyre.</a:t>
            </a:r>
          </a:p>
          <a:p>
            <a:pPr>
              <a:lnSpc>
                <a:spcPct val="90000"/>
              </a:lnSpc>
              <a:spcAft>
                <a:spcPts val="600"/>
              </a:spcAft>
            </a:pPr>
            <a:r>
              <a:rPr lang="sq-AL" sz="1400" b="1" i="0" dirty="0">
                <a:solidFill>
                  <a:srgbClr val="518BCB"/>
                </a:solidFill>
              </a:rPr>
              <a:t>Vlerësimi i shokëve të klasës</a:t>
            </a:r>
            <a:r>
              <a:rPr lang="sq-AL" sz="1400" b="1" i="0" dirty="0"/>
              <a:t> </a:t>
            </a:r>
            <a:r>
              <a:rPr lang="sq-AL" sz="1400" b="0" i="0" dirty="0"/>
              <a:t>është kur nxënësit e marrin përgjegjësinë për vlerësimin e punës së bashkëmoshatarëve të tyre karshi </a:t>
            </a:r>
            <a:r>
              <a:rPr lang="sq-AL" sz="1400" b="0" i="0" u="none" strike="noStrike" dirty="0"/>
              <a:t>kritereve të përcaktuara të vlerësimit.</a:t>
            </a:r>
          </a:p>
          <a:p>
            <a:pPr>
              <a:lnSpc>
                <a:spcPct val="90000"/>
              </a:lnSpc>
              <a:spcAft>
                <a:spcPts val="600"/>
              </a:spcAft>
            </a:pPr>
            <a:r>
              <a:rPr lang="sq-AL" sz="1400" b="1" dirty="0">
                <a:solidFill>
                  <a:srgbClr val="518BCB"/>
                </a:solidFill>
              </a:rPr>
              <a:t>Mësimdhënia reaguese</a:t>
            </a:r>
            <a:r>
              <a:rPr lang="sq-AL" sz="1400" dirty="0"/>
              <a:t>: është një mënyrë tjetër për të thënë </a:t>
            </a:r>
            <a:r>
              <a:rPr lang="sq-AL" sz="1400" b="1" dirty="0"/>
              <a:t>vlerësimi formativ i ciklit të shkurtër.</a:t>
            </a:r>
          </a:p>
        </p:txBody>
      </p:sp>
    </p:spTree>
    <p:extLst>
      <p:ext uri="{BB962C8B-B14F-4D97-AF65-F5344CB8AC3E}">
        <p14:creationId xmlns:p14="http://schemas.microsoft.com/office/powerpoint/2010/main" val="1019213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Mungesa e burimeve digjitale në shkollë</a:t>
            </a:r>
          </a:p>
          <a:p>
            <a:pPr marL="152400" indent="0">
              <a:buNone/>
            </a:pPr>
            <a:endParaRPr lang="sl-SI" sz="1400" dirty="0">
              <a:solidFill>
                <a:schemeClr val="bg1"/>
              </a:solidFill>
            </a:endParaRPr>
          </a:p>
          <a:p>
            <a:pPr marL="152400" indent="0">
              <a:buNone/>
            </a:pPr>
            <a:r>
              <a:rPr lang="sq-AL" sz="1400" dirty="0">
                <a:solidFill>
                  <a:schemeClr val="bg1"/>
                </a:solidFill>
              </a:rPr>
              <a:t>Nxënësit nuk kanë qasje në kompjuterë në shkollë.</a:t>
            </a: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sq-AL" sz="2400" dirty="0">
                <a:solidFill>
                  <a:schemeClr val="bg1"/>
                </a:solidFill>
                <a:ea typeface="+mj-ea"/>
                <a:cs typeface="+mj-cs"/>
              </a:rPr>
              <a:t>Barrierat e një shkolle me burime të pamjaftueshme</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742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Mungesa e burimeve digjitale në shkollë</a:t>
            </a:r>
          </a:p>
          <a:p>
            <a:pPr marL="152400" indent="0">
              <a:buNone/>
            </a:pPr>
            <a:endParaRPr lang="sl-SI" sz="1400" dirty="0">
              <a:solidFill>
                <a:srgbClr val="518BCB"/>
              </a:solidFill>
            </a:endParaRPr>
          </a:p>
          <a:p>
            <a:pPr marL="152400" indent="0">
              <a:buNone/>
            </a:pPr>
            <a:r>
              <a:rPr lang="sq-AL" sz="1400" dirty="0">
                <a:solidFill>
                  <a:srgbClr val="518BCB"/>
                </a:solidFill>
              </a:rPr>
              <a:t>1. Nëse është e mundur, kërkoni nga nxënësit t’i sjellin pajisjet e tyre. </a:t>
            </a:r>
          </a:p>
          <a:p>
            <a:pPr marL="152400" indent="0">
              <a:buNone/>
            </a:pPr>
            <a:endParaRPr lang="sl-SI" sz="1400" dirty="0">
              <a:solidFill>
                <a:srgbClr val="518BCB"/>
              </a:solidFill>
            </a:endParaRPr>
          </a:p>
          <a:p>
            <a:pPr marL="152400" indent="0">
              <a:buNone/>
            </a:pPr>
            <a:r>
              <a:rPr lang="sq-AL" sz="1400" dirty="0">
                <a:solidFill>
                  <a:srgbClr val="518BCB"/>
                </a:solidFill>
              </a:rPr>
              <a:t>Nëse nxënësit nuk kanë laptopë, telefonat celularë mund të përdoren për t’u qasur në materialet në sistemin e menaxhimit të mësim-nxënies.</a:t>
            </a:r>
          </a:p>
          <a:p>
            <a:r>
              <a:rPr lang="sq-AL" sz="1400" dirty="0">
                <a:solidFill>
                  <a:srgbClr val="518BCB"/>
                </a:solidFill>
                <a:latin typeface="Avenir Light" panose="020B0402020203020204" pitchFamily="34" charset="77"/>
              </a:rPr>
              <a:t>Kjo kërkon rregulla të qarta të shkollës dhe menaxhim efektiv të klasës për të shmangur ndërprerjen e mësimit.</a:t>
            </a:r>
          </a:p>
          <a:p>
            <a:r>
              <a:rPr lang="sq-AL" sz="1400" dirty="0">
                <a:solidFill>
                  <a:srgbClr val="518BCB"/>
                </a:solidFill>
                <a:latin typeface="Avenir Light" panose="020B0402020203020204" pitchFamily="34" charset="77"/>
              </a:rPr>
              <a:t>Kjo, po ashtu, kërkon planifikim të kujdesshëm në mënyrë që fëmijët më pak të privilegjuar të mos përjashtohen.</a:t>
            </a:r>
          </a:p>
          <a:p>
            <a:pPr marL="152400" indent="0">
              <a:buNone/>
            </a:pPr>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b="1" dirty="0">
                <a:solidFill>
                  <a:srgbClr val="518BCB"/>
                </a:solidFill>
              </a:rPr>
              <a:t>Zgjidhjet e mundshme</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016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Mungesa e burimeve digjitale në shkollë</a:t>
            </a:r>
          </a:p>
          <a:p>
            <a:pPr marL="152400" indent="0">
              <a:buNone/>
            </a:pPr>
            <a:endParaRPr lang="sl-SI" sz="1400" dirty="0">
              <a:solidFill>
                <a:srgbClr val="518BCB"/>
              </a:solidFill>
            </a:endParaRPr>
          </a:p>
          <a:p>
            <a:pPr marL="152400" indent="0">
              <a:buNone/>
            </a:pPr>
            <a:r>
              <a:rPr lang="sq-AL" sz="1400" dirty="0">
                <a:solidFill>
                  <a:srgbClr val="518BCB"/>
                </a:solidFill>
              </a:rPr>
              <a:t>2. Përdorni qasjen e </a:t>
            </a:r>
            <a:r>
              <a:rPr lang="sq-AL" sz="1400" b="1" dirty="0">
                <a:solidFill>
                  <a:srgbClr val="518BCB"/>
                </a:solidFill>
              </a:rPr>
              <a:t>klasës së përzier</a:t>
            </a:r>
            <a:r>
              <a:rPr lang="sq-AL" sz="1400" dirty="0">
                <a:solidFill>
                  <a:srgbClr val="518BCB"/>
                </a:solidFill>
              </a:rPr>
              <a:t>.</a:t>
            </a:r>
          </a:p>
          <a:p>
            <a:pPr marL="152400" indent="0">
              <a:buNone/>
            </a:pPr>
            <a:endParaRPr lang="sl-SI" sz="1400" dirty="0">
              <a:solidFill>
                <a:srgbClr val="518BCB"/>
              </a:solidFill>
            </a:endParaRPr>
          </a:p>
          <a:p>
            <a:pPr marL="152400" indent="0">
              <a:buNone/>
            </a:pPr>
            <a:r>
              <a:rPr lang="sq-AL" sz="1400" dirty="0">
                <a:solidFill>
                  <a:srgbClr val="518BCB"/>
                </a:solidFill>
              </a:rPr>
              <a:t>Përdorni sistemin e menaxhimit të mësim-nxënies (p.sh. google classroom) për ta ngarkuar përmbajtjen e njësisë mësimore.  Nxënësit i qasen përmbajtjes në shtëpi për detyrat e shtëpisë. Pastaj, ora mësimore përdoret për ta </a:t>
            </a:r>
            <a:r>
              <a:rPr lang="sq-AL" sz="1400" b="1" dirty="0">
                <a:solidFill>
                  <a:srgbClr val="518BCB"/>
                </a:solidFill>
              </a:rPr>
              <a:t>aplikuar </a:t>
            </a:r>
            <a:r>
              <a:rPr lang="sq-AL" sz="1400" dirty="0">
                <a:solidFill>
                  <a:srgbClr val="518BCB"/>
                </a:solidFill>
              </a:rPr>
              <a:t>përmbajtjen ose për t’i adresuar konceptet e gabuara.</a:t>
            </a:r>
          </a:p>
          <a:p>
            <a:pPr marL="152400" indent="0">
              <a:buNone/>
            </a:pPr>
            <a:endParaRPr lang="sl-SI" sz="1400" dirty="0">
              <a:solidFill>
                <a:srgbClr val="518BCB"/>
              </a:solidFill>
            </a:endParaRPr>
          </a:p>
          <a:p>
            <a:pPr marL="152400" indent="0">
              <a:buNone/>
            </a:pPr>
            <a:endParaRPr lang="sl-SI" sz="1400" dirty="0">
              <a:solidFill>
                <a:srgbClr val="518BCB"/>
              </a:solidFill>
            </a:endParaRPr>
          </a:p>
          <a:p>
            <a:pPr marL="152400" indent="0">
              <a:buNone/>
            </a:pPr>
            <a:r>
              <a:rPr lang="sq-AL" sz="1400" dirty="0">
                <a:solidFill>
                  <a:srgbClr val="518BCB"/>
                </a:solidFill>
              </a:rPr>
              <a:t>Nëse pajisjet digjitale nuk lejohen në shkollë, burimet e ngarkuara në sistemin e menaxhimit të mësim-nxënies mund të qasen në shtëpi për të ofruar burime të diferencuara.</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b="1" dirty="0">
                <a:solidFill>
                  <a:srgbClr val="518BCB"/>
                </a:solidFill>
              </a:rPr>
              <a:t>Zgjidhjet e mundshme</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752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Qasje e kufizuar në printerë dhe aparate fotokopjimi për t’i kopjuar burimet e reja.</a:t>
            </a:r>
          </a:p>
          <a:p>
            <a:pPr marL="152400" indent="0">
              <a:buNone/>
            </a:pPr>
            <a:endParaRPr lang="sq-AL" sz="1400" dirty="0">
              <a:solidFill>
                <a:schemeClr val="bg1"/>
              </a:solidFill>
            </a:endParaRP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sq-AL" sz="2400" dirty="0">
                <a:solidFill>
                  <a:schemeClr val="bg1"/>
                </a:solidFill>
                <a:ea typeface="+mj-ea"/>
                <a:cs typeface="+mj-cs"/>
              </a:rPr>
              <a:t>Barrierat e një shkolle me burime të pamjaftueshme</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926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Qasje e kufizuar në printerë dhe aparate fotokopjimi për t’i kopjuar burimet e reja.</a:t>
            </a:r>
          </a:p>
          <a:p>
            <a:pPr marL="152400" indent="0">
              <a:buNone/>
            </a:pPr>
            <a:endParaRPr lang="sq-AL" sz="1400" dirty="0">
              <a:solidFill>
                <a:srgbClr val="518BCB"/>
              </a:solidFill>
            </a:endParaRPr>
          </a:p>
          <a:p>
            <a:pPr marL="152400" indent="0">
              <a:buNone/>
            </a:pPr>
            <a:r>
              <a:rPr lang="sq-AL" sz="1400" dirty="0">
                <a:solidFill>
                  <a:srgbClr val="518BCB"/>
                </a:solidFill>
              </a:rPr>
              <a:t>1. Sillni pajisjen tuaj në shkollë / dhe ose klasën e përzier</a:t>
            </a:r>
          </a:p>
          <a:p>
            <a:pPr marL="152400" indent="0">
              <a:buNone/>
            </a:pPr>
            <a:endParaRPr lang="sq-AL" sz="1400" dirty="0">
              <a:solidFill>
                <a:srgbClr val="518BCB"/>
              </a:solidFill>
            </a:endParaRPr>
          </a:p>
          <a:p>
            <a:pPr marL="152400" indent="0">
              <a:buNone/>
            </a:pPr>
            <a:r>
              <a:rPr lang="sq-AL" sz="1400" dirty="0">
                <a:solidFill>
                  <a:srgbClr val="518BCB"/>
                </a:solidFill>
              </a:rPr>
              <a:t>Mësimdhënësit ngarkojnë burime të diferencuara në sistemin e menaxhimit të mësim-nxënies.  Nxënësit mund t'i qasen burimeve nëpërmjet telefonit celular ose kompjuterit që e kanë sjellë në shkollë.</a:t>
            </a:r>
          </a:p>
          <a:p>
            <a:pPr marL="152400" indent="0">
              <a:buNone/>
            </a:pPr>
            <a:endParaRPr lang="sq-AL" sz="1400" dirty="0">
              <a:solidFill>
                <a:srgbClr val="518BCB"/>
              </a:solidFill>
            </a:endParaRPr>
          </a:p>
          <a:p>
            <a:pPr marL="152400" indent="0">
              <a:buNone/>
            </a:pPr>
            <a:r>
              <a:rPr lang="sq-AL" sz="1400" dirty="0">
                <a:solidFill>
                  <a:srgbClr val="518BCB"/>
                </a:solidFill>
              </a:rPr>
              <a:t>Nëse pajisjet digjitale nuk lejohen në shkollë, burimet e diferencuara mund të qasen në shtëpi.</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b="1" dirty="0">
                <a:solidFill>
                  <a:srgbClr val="518BCB"/>
                </a:solidFill>
              </a:rPr>
              <a:t>Zgjidhjet e mundshme</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218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Qasje e kufizuar në printerë dhe aparate fotokopjimi për t’i kopjuar burimet e reja.</a:t>
            </a:r>
          </a:p>
          <a:p>
            <a:pPr marL="152400" indent="0">
              <a:buNone/>
            </a:pPr>
            <a:endParaRPr lang="sq-AL" sz="1400" dirty="0">
              <a:solidFill>
                <a:srgbClr val="518BCB"/>
              </a:solidFill>
            </a:endParaRPr>
          </a:p>
          <a:p>
            <a:pPr marL="152400" indent="0">
              <a:buNone/>
            </a:pPr>
            <a:r>
              <a:rPr lang="sq-AL" sz="1400" dirty="0">
                <a:solidFill>
                  <a:srgbClr val="518BCB"/>
                </a:solidFill>
              </a:rPr>
              <a:t>Tabelat e klasës dhe muret mund të përdoren për t’i shfaqur aktivitetet e diferencuara.  </a:t>
            </a:r>
          </a:p>
          <a:p>
            <a:pPr marL="152400" indent="0">
              <a:buNone/>
            </a:pPr>
            <a:endParaRPr lang="sq-AL" sz="1400" dirty="0">
              <a:solidFill>
                <a:srgbClr val="518BCB"/>
              </a:solidFill>
            </a:endParaRPr>
          </a:p>
          <a:p>
            <a:pPr marL="152400" indent="0">
              <a:buNone/>
            </a:pPr>
            <a:r>
              <a:rPr lang="sq-AL" sz="1400" dirty="0">
                <a:solidFill>
                  <a:srgbClr val="518BCB"/>
                </a:solidFill>
              </a:rPr>
              <a:t>Për shembull: </a:t>
            </a:r>
          </a:p>
          <a:p>
            <a:pPr marL="152400" indent="0">
              <a:buNone/>
            </a:pPr>
            <a:endParaRPr lang="sq-AL" sz="1400" dirty="0">
              <a:solidFill>
                <a:srgbClr val="518BCB"/>
              </a:solidFill>
            </a:endParaRPr>
          </a:p>
          <a:p>
            <a:r>
              <a:rPr lang="sq-AL" sz="1400" dirty="0">
                <a:solidFill>
                  <a:srgbClr val="518BCB"/>
                </a:solidFill>
              </a:rPr>
              <a:t>Teksti shkollor mund të ketë aktivitetin kryesor.</a:t>
            </a:r>
          </a:p>
          <a:p>
            <a:endParaRPr lang="sq-AL" sz="1400" dirty="0">
              <a:solidFill>
                <a:srgbClr val="518BCB"/>
              </a:solidFill>
            </a:endParaRPr>
          </a:p>
          <a:p>
            <a:r>
              <a:rPr lang="sq-AL" sz="1400" dirty="0">
                <a:solidFill>
                  <a:srgbClr val="518BCB"/>
                </a:solidFill>
              </a:rPr>
              <a:t>Një tabelë mund të përmbajë aktivitete më të lehta për nxënësit që kanë nevojë për mbështetje.</a:t>
            </a:r>
          </a:p>
          <a:p>
            <a:endParaRPr lang="sq-AL" sz="1400" dirty="0">
              <a:solidFill>
                <a:srgbClr val="518BCB"/>
              </a:solidFill>
            </a:endParaRPr>
          </a:p>
          <a:p>
            <a:r>
              <a:rPr lang="sq-AL" sz="1400" dirty="0">
                <a:solidFill>
                  <a:srgbClr val="518BCB"/>
                </a:solidFill>
              </a:rPr>
              <a:t>Njëri mur i klasës mund të përmbajë sfida për një javë që nxënësit mund t'i bëjnë kur t’i  përfundojnë aktivitetet kryesore.</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b="1" dirty="0">
                <a:solidFill>
                  <a:srgbClr val="518BCB"/>
                </a:solidFill>
              </a:rPr>
              <a:t>Zgjidhjet e mundshme</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855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Mungesa e burimeve praktike.</a:t>
            </a:r>
          </a:p>
          <a:p>
            <a:pPr marL="152400" indent="0">
              <a:buNone/>
            </a:pPr>
            <a:endParaRPr lang="sq-AL" sz="1400" b="1" dirty="0">
              <a:solidFill>
                <a:schemeClr val="bg1"/>
              </a:solidFill>
            </a:endParaRPr>
          </a:p>
          <a:p>
            <a:r>
              <a:rPr lang="sq-AL" sz="1400" dirty="0">
                <a:solidFill>
                  <a:schemeClr val="bg1"/>
                </a:solidFill>
                <a:latin typeface="Avenir Light" panose="020B0402020203020204" pitchFamily="34" charset="77"/>
              </a:rPr>
              <a:t>Klasat nuk kanë tabela të bardha të vogla për vlerësimin formativ.</a:t>
            </a:r>
          </a:p>
          <a:p>
            <a:r>
              <a:rPr lang="sq-AL" sz="1400" dirty="0">
                <a:solidFill>
                  <a:schemeClr val="bg1"/>
                </a:solidFill>
                <a:latin typeface="Avenir Light" panose="020B0402020203020204" pitchFamily="34" charset="77"/>
              </a:rPr>
              <a:t>Nxënësit nuk kanë qasje në manipulues për t’u ndihmuar në nxënien e lëndës së matematikës.</a:t>
            </a:r>
          </a:p>
          <a:p>
            <a:r>
              <a:rPr lang="sq-AL" sz="1400" dirty="0">
                <a:solidFill>
                  <a:schemeClr val="bg1"/>
                </a:solidFill>
                <a:latin typeface="Avenir Light" panose="020B0402020203020204" pitchFamily="34" charset="77"/>
              </a:rPr>
              <a:t>Klasat e lëndëve shkencore nuk kanë modele 3D</a:t>
            </a:r>
            <a:endParaRPr lang="sq-AL" sz="1400" dirty="0">
              <a:solidFill>
                <a:schemeClr val="bg1"/>
              </a:solidFill>
            </a:endParaRP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sq-AL" sz="2400" dirty="0">
                <a:solidFill>
                  <a:schemeClr val="bg1"/>
                </a:solidFill>
                <a:ea typeface="+mj-ea"/>
                <a:cs typeface="+mj-cs"/>
              </a:rPr>
              <a:t>Barrierat e një shkolle me burime të pamjaftueshme</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4733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Përdorni kohën e mësimit për të krijuar burime. </a:t>
            </a:r>
          </a:p>
          <a:p>
            <a:pPr marL="152400" indent="0">
              <a:buNone/>
            </a:pPr>
            <a:endParaRPr lang="sq-AL" sz="1400" dirty="0">
              <a:solidFill>
                <a:srgbClr val="518BCB"/>
              </a:solidFill>
            </a:endParaRPr>
          </a:p>
          <a:p>
            <a:r>
              <a:rPr lang="sq-AL" sz="1400" dirty="0">
                <a:solidFill>
                  <a:srgbClr val="518BCB"/>
                </a:solidFill>
                <a:latin typeface="Avenir Light" panose="020B0402020203020204" pitchFamily="34" charset="77"/>
              </a:rPr>
              <a:t>Nxënësve mund t'u jepet një aktivitet i bazuar në projekt në fillim të vitit për të krijuar burime për vetveten ose për grupmoshat e tjera.</a:t>
            </a:r>
          </a:p>
          <a:p>
            <a:r>
              <a:rPr lang="sq-AL" sz="1400" dirty="0">
                <a:solidFill>
                  <a:srgbClr val="518BCB"/>
                </a:solidFill>
                <a:latin typeface="Avenir Light" panose="020B0402020203020204" pitchFamily="34" charset="77"/>
              </a:rPr>
              <a:t>Mini-tabelat e bardha janë një burim i lirë për t'u blerë, por ato gjithashtu mund të bëhen duke përdorur burime të ricikluara.</a:t>
            </a:r>
          </a:p>
          <a:p>
            <a:r>
              <a:rPr lang="sq-AL" sz="1400" dirty="0">
                <a:solidFill>
                  <a:srgbClr val="518BCB"/>
                </a:solidFill>
                <a:latin typeface="Avenir Light" panose="020B0402020203020204" pitchFamily="34" charset="77"/>
              </a:rPr>
              <a:t>Mësimdhënësit e artit dhe dizajnit mund të ndihmojnë në krijimin e burimeve për fushat tjera të kurrikulës.</a:t>
            </a:r>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b="1" dirty="0">
                <a:solidFill>
                  <a:srgbClr val="518BCB"/>
                </a:solidFill>
              </a:rPr>
              <a:t>Zgjidhjet e mundshme</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400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Aktiviteti i citateve të nxënësve</a:t>
            </a:r>
            <a:br>
              <a:rPr lang="sq-AL" sz="2000" dirty="0">
                <a:solidFill>
                  <a:schemeClr val="bg1"/>
                </a:solidFill>
                <a:ea typeface="+mj-ea"/>
                <a:cs typeface="+mj-cs"/>
              </a:rPr>
            </a:br>
            <a:r>
              <a:rPr lang="sq-AL" sz="2000" dirty="0">
                <a:solidFill>
                  <a:schemeClr val="bg1"/>
                </a:solidFill>
                <a:ea typeface="+mj-ea"/>
                <a:cs typeface="+mj-cs"/>
              </a:rPr>
              <a:t>Diskutim në çifte</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b="1" dirty="0">
              <a:solidFill>
                <a:schemeClr val="bg1"/>
              </a:solidFill>
            </a:endParaRPr>
          </a:p>
          <a:p>
            <a:pPr marL="152400" indent="0">
              <a:buNone/>
            </a:pPr>
            <a:r>
              <a:rPr lang="sq-AL" sz="1400" b="1" dirty="0">
                <a:solidFill>
                  <a:schemeClr val="bg1"/>
                </a:solidFill>
              </a:rPr>
              <a:t>Puna në çifte.</a:t>
            </a:r>
          </a:p>
          <a:p>
            <a:pPr marL="152400" indent="0">
              <a:buNone/>
            </a:pPr>
            <a:endParaRPr lang="sl-SI" sz="1400" b="1" dirty="0">
              <a:solidFill>
                <a:schemeClr val="bg1"/>
              </a:solidFill>
            </a:endParaRPr>
          </a:p>
          <a:p>
            <a:pPr marL="152400" indent="0">
              <a:buNone/>
            </a:pPr>
            <a:r>
              <a:rPr lang="sq-AL" sz="1400" b="1" dirty="0">
                <a:solidFill>
                  <a:schemeClr val="bg1"/>
                </a:solidFill>
              </a:rPr>
              <a:t>Lexoni/dëgjoni citimet e nxënësve në Kosovë në vitin 2022.</a:t>
            </a:r>
          </a:p>
          <a:p>
            <a:pPr marL="152400" indent="0">
              <a:buNone/>
            </a:pPr>
            <a:endParaRPr lang="sl-SI" sz="1400" b="1" dirty="0">
              <a:solidFill>
                <a:schemeClr val="bg1"/>
              </a:solidFill>
            </a:endParaRPr>
          </a:p>
          <a:p>
            <a:pPr marL="152400" indent="0">
              <a:buNone/>
            </a:pPr>
            <a:r>
              <a:rPr lang="sq-AL" sz="1400" b="1" dirty="0">
                <a:solidFill>
                  <a:schemeClr val="bg1"/>
                </a:solidFill>
              </a:rPr>
              <a:t>Cilave lloje të praktikës së dobët pedagogjike i referohen këto citate?</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4150592607"/>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subTitle" idx="1"/>
          </p:nvPr>
        </p:nvSpPr>
        <p:spPr>
          <a:xfrm>
            <a:off x="1371600" y="1263375"/>
            <a:ext cx="5175850" cy="572700"/>
          </a:xfrm>
        </p:spPr>
        <p:txBody>
          <a:bodyPr/>
          <a:lstStyle/>
          <a:p>
            <a:pPr marL="152400" indent="0" algn="l">
              <a:buNone/>
            </a:pPr>
            <a:endParaRPr lang="sq-AL" sz="1400" dirty="0">
              <a:solidFill>
                <a:srgbClr val="8393AE"/>
              </a:solidFill>
            </a:endParaRPr>
          </a:p>
          <a:p>
            <a:pPr marL="152400" indent="0" algn="l">
              <a:buNone/>
            </a:pPr>
            <a:r>
              <a:rPr lang="sq-AL" sz="1400" dirty="0">
                <a:solidFill>
                  <a:srgbClr val="8393AE"/>
                </a:solidFill>
              </a:rPr>
              <a:t>Alea 8</a:t>
            </a:r>
          </a:p>
          <a:p>
            <a:pPr marL="152400" indent="0" algn="l">
              <a:buNone/>
            </a:pPr>
            <a:endParaRPr lang="sq-AL" sz="1400" dirty="0">
              <a:solidFill>
                <a:srgbClr val="8393AE"/>
              </a:solidFill>
            </a:endParaRPr>
          </a:p>
          <a:p>
            <a:pPr marL="152400" indent="0" algn="l">
              <a:buNone/>
            </a:pPr>
            <a:r>
              <a:rPr lang="sq-AL" sz="1400" dirty="0">
                <a:solidFill>
                  <a:srgbClr val="8393AE"/>
                </a:solidFill>
              </a:rPr>
              <a:t>Klea 8</a:t>
            </a:r>
          </a:p>
          <a:p>
            <a:pPr marL="152400" indent="0" algn="l">
              <a:buNone/>
            </a:pPr>
            <a:endParaRPr lang="sq-AL" sz="1400" dirty="0">
              <a:solidFill>
                <a:srgbClr val="8393AE"/>
              </a:solidFill>
            </a:endParaRPr>
          </a:p>
          <a:p>
            <a:pPr marL="152400" indent="0" algn="l">
              <a:buNone/>
            </a:pPr>
            <a:endParaRPr lang="sq-AL" sz="1400" dirty="0">
              <a:solidFill>
                <a:srgbClr val="8393AE"/>
              </a:solidFill>
            </a:endParaRPr>
          </a:p>
          <a:p>
            <a:pPr marL="152400" indent="0" algn="l">
              <a:buNone/>
            </a:pPr>
            <a:r>
              <a:rPr lang="sq-AL" sz="1400" dirty="0">
                <a:solidFill>
                  <a:srgbClr val="8393AE"/>
                </a:solidFill>
              </a:rPr>
              <a:t>Valeria 9</a:t>
            </a:r>
          </a:p>
          <a:p>
            <a:pPr marL="152400" indent="0" algn="l">
              <a:buNone/>
            </a:pPr>
            <a:endParaRPr lang="sq-AL" sz="1400" dirty="0">
              <a:solidFill>
                <a:srgbClr val="8393AE"/>
              </a:solidFill>
            </a:endParaRPr>
          </a:p>
          <a:p>
            <a:pPr marL="152400" indent="0" algn="l">
              <a:buNone/>
            </a:pPr>
            <a:endParaRPr lang="sq-AL" sz="1400" dirty="0">
              <a:solidFill>
                <a:srgbClr val="8393AE"/>
              </a:solidFill>
            </a:endParaRPr>
          </a:p>
          <a:p>
            <a:pPr marL="152400" indent="0" algn="l">
              <a:buNone/>
            </a:pPr>
            <a:r>
              <a:rPr lang="sq-AL" sz="1400" dirty="0">
                <a:solidFill>
                  <a:srgbClr val="8393AE"/>
                </a:solidFill>
              </a:rPr>
              <a:t>Velya 10</a:t>
            </a:r>
          </a:p>
          <a:p>
            <a:pPr marL="152400" indent="0" algn="l">
              <a:buNone/>
            </a:pPr>
            <a:endParaRPr lang="sq-AL" sz="1400" dirty="0">
              <a:solidFill>
                <a:srgbClr val="8393AE"/>
              </a:solidFill>
            </a:endParaRPr>
          </a:p>
          <a:p>
            <a:pPr marL="0" indent="0" algn="l">
              <a:buNone/>
            </a:pPr>
            <a:endParaRPr lang="sq-AL"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Citate nga nxënësit kosovarë në vitin 2022</a:t>
            </a:r>
            <a:endParaRPr lang="en-XK" dirty="0">
              <a:solidFill>
                <a:schemeClr val="bg1">
                  <a:lumMod val="10000"/>
                </a:schemeClr>
              </a:solidFill>
            </a:endParaRPr>
          </a:p>
        </p:txBody>
      </p:sp>
      <p:pic>
        <p:nvPicPr>
          <p:cNvPr id="2" name="Picture 1">
            <a:extLst>
              <a:ext uri="{FF2B5EF4-FFF2-40B4-BE49-F238E27FC236}">
                <a16:creationId xmlns:a16="http://schemas.microsoft.com/office/drawing/2014/main" id="{E7135574-C448-CB12-BD5E-2B7B80CC7183}"/>
              </a:ext>
            </a:extLst>
          </p:cNvPr>
          <p:cNvPicPr>
            <a:picLocks noChangeAspect="1"/>
          </p:cNvPicPr>
          <p:nvPr/>
        </p:nvPicPr>
        <p:blipFill rotWithShape="1">
          <a:blip r:embed="rId8"/>
          <a:srcRect b="87632"/>
          <a:stretch/>
        </p:blipFill>
        <p:spPr>
          <a:xfrm>
            <a:off x="1371600" y="1674478"/>
            <a:ext cx="7772400" cy="422276"/>
          </a:xfrm>
          <a:prstGeom prst="rect">
            <a:avLst/>
          </a:prstGeom>
        </p:spPr>
      </p:pic>
      <p:pic>
        <p:nvPicPr>
          <p:cNvPr id="6" name="Picture 5">
            <a:extLst>
              <a:ext uri="{FF2B5EF4-FFF2-40B4-BE49-F238E27FC236}">
                <a16:creationId xmlns:a16="http://schemas.microsoft.com/office/drawing/2014/main" id="{F9A2AED4-A0D4-91BB-FEE8-E40C2FACC2D2}"/>
              </a:ext>
            </a:extLst>
          </p:cNvPr>
          <p:cNvPicPr>
            <a:picLocks noChangeAspect="1"/>
          </p:cNvPicPr>
          <p:nvPr/>
        </p:nvPicPr>
        <p:blipFill rotWithShape="1">
          <a:blip r:embed="rId8"/>
          <a:srcRect t="12326" b="75306"/>
          <a:stretch/>
        </p:blipFill>
        <p:spPr>
          <a:xfrm>
            <a:off x="1371600" y="2360612"/>
            <a:ext cx="7772400" cy="422276"/>
          </a:xfrm>
          <a:prstGeom prst="rect">
            <a:avLst/>
          </a:prstGeom>
        </p:spPr>
      </p:pic>
      <p:pic>
        <p:nvPicPr>
          <p:cNvPr id="9" name="Picture 8">
            <a:extLst>
              <a:ext uri="{FF2B5EF4-FFF2-40B4-BE49-F238E27FC236}">
                <a16:creationId xmlns:a16="http://schemas.microsoft.com/office/drawing/2014/main" id="{84A426C7-4ACA-2544-7326-5B5E7AF41D88}"/>
              </a:ext>
            </a:extLst>
          </p:cNvPr>
          <p:cNvPicPr>
            <a:picLocks noChangeAspect="1"/>
          </p:cNvPicPr>
          <p:nvPr/>
        </p:nvPicPr>
        <p:blipFill rotWithShape="1">
          <a:blip r:embed="rId8"/>
          <a:srcRect t="34739" b="51239"/>
          <a:stretch/>
        </p:blipFill>
        <p:spPr>
          <a:xfrm>
            <a:off x="1371600" y="3880125"/>
            <a:ext cx="7772400" cy="478724"/>
          </a:xfrm>
          <a:prstGeom prst="rect">
            <a:avLst/>
          </a:prstGeom>
        </p:spPr>
      </p:pic>
      <p:pic>
        <p:nvPicPr>
          <p:cNvPr id="10" name="Picture 9">
            <a:extLst>
              <a:ext uri="{FF2B5EF4-FFF2-40B4-BE49-F238E27FC236}">
                <a16:creationId xmlns:a16="http://schemas.microsoft.com/office/drawing/2014/main" id="{B8CDCF21-45AB-2DF5-B0FA-A65BD34E0CD5}"/>
              </a:ext>
            </a:extLst>
          </p:cNvPr>
          <p:cNvPicPr>
            <a:picLocks noChangeAspect="1"/>
          </p:cNvPicPr>
          <p:nvPr/>
        </p:nvPicPr>
        <p:blipFill rotWithShape="1">
          <a:blip r:embed="rId8"/>
          <a:srcRect t="22447" b="65185"/>
          <a:stretch/>
        </p:blipFill>
        <p:spPr>
          <a:xfrm>
            <a:off x="1371600" y="3043534"/>
            <a:ext cx="7772400" cy="422276"/>
          </a:xfrm>
          <a:prstGeom prst="rect">
            <a:avLst/>
          </a:prstGeom>
        </p:spPr>
      </p:pic>
      <p:pic>
        <p:nvPicPr>
          <p:cNvPr id="12" name="My_Recording_9.mp3">
            <a:hlinkClick r:id="" action="ppaction://media"/>
            <a:extLst>
              <a:ext uri="{FF2B5EF4-FFF2-40B4-BE49-F238E27FC236}">
                <a16:creationId xmlns:a16="http://schemas.microsoft.com/office/drawing/2014/main" id="{2920363C-1A51-21A9-0B7D-A1F2297FB612}"/>
              </a:ext>
            </a:extLst>
          </p:cNvPr>
          <p:cNvPicPr>
            <a:picLocks noChangeAspect="1"/>
          </p:cNvPicPr>
          <p:nvPr>
            <a:audioFile r:link="rId1"/>
            <p:extLst>
              <p:ext uri="{DAA4B4D4-6D71-4841-9C94-3DE7FCFB9230}">
                <p14:media xmlns:p14="http://schemas.microsoft.com/office/powerpoint/2010/main" r:embed="rId2">
                  <p14:trim st="3555.2526"/>
                </p14:media>
              </p:ext>
            </p:extLst>
          </p:nvPr>
        </p:nvPicPr>
        <p:blipFill>
          <a:blip r:embed="rId9"/>
          <a:stretch>
            <a:fillRect/>
          </a:stretch>
        </p:blipFill>
        <p:spPr>
          <a:xfrm>
            <a:off x="3709324" y="1715758"/>
            <a:ext cx="422276" cy="422276"/>
          </a:xfrm>
          <a:prstGeom prst="rect">
            <a:avLst/>
          </a:prstGeom>
          <a:ln>
            <a:noFill/>
          </a:ln>
          <a:effectLst>
            <a:outerShdw blurRad="50800" dist="38100" dir="5400000" algn="t" rotWithShape="0">
              <a:prstClr val="black">
                <a:alpha val="40000"/>
              </a:prstClr>
            </a:outerShdw>
          </a:effectLst>
        </p:spPr>
      </p:pic>
      <p:pic>
        <p:nvPicPr>
          <p:cNvPr id="13" name="My_Recording_5.mp3">
            <a:hlinkClick r:id="" action="ppaction://media"/>
            <a:extLst>
              <a:ext uri="{FF2B5EF4-FFF2-40B4-BE49-F238E27FC236}">
                <a16:creationId xmlns:a16="http://schemas.microsoft.com/office/drawing/2014/main" id="{966BB490-40C6-02B0-5FAB-D269BAB8B05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091680" y="2294779"/>
            <a:ext cx="422276" cy="422276"/>
          </a:xfrm>
          <a:prstGeom prst="rect">
            <a:avLst/>
          </a:prstGeom>
          <a:effectLst>
            <a:outerShdw blurRad="50800" dist="38100" dir="5400000" algn="t" rotWithShape="0">
              <a:prstClr val="black">
                <a:alpha val="40000"/>
              </a:prstClr>
            </a:outerShdw>
          </a:effectLst>
        </p:spPr>
      </p:pic>
      <p:pic>
        <p:nvPicPr>
          <p:cNvPr id="14" name="My_Recording_8.mp3">
            <a:hlinkClick r:id="" action="ppaction://media"/>
            <a:extLst>
              <a:ext uri="{FF2B5EF4-FFF2-40B4-BE49-F238E27FC236}">
                <a16:creationId xmlns:a16="http://schemas.microsoft.com/office/drawing/2014/main" id="{A1BF67D5-2FD8-0045-78F4-1DB85849C338}"/>
              </a:ext>
            </a:extLst>
          </p:cNvPr>
          <p:cNvPicPr>
            <a:picLocks noChangeAspect="1"/>
          </p:cNvPicPr>
          <p:nvPr>
            <a:audioFile r:link="rId1"/>
            <p:extLst>
              <p:ext uri="{DAA4B4D4-6D71-4841-9C94-3DE7FCFB9230}">
                <p14:media xmlns:p14="http://schemas.microsoft.com/office/powerpoint/2010/main" r:embed="rId5">
                  <p14:trim st="2890.5323"/>
                </p14:media>
              </p:ext>
            </p:extLst>
          </p:nvPr>
        </p:nvPicPr>
        <p:blipFill>
          <a:blip r:embed="rId9"/>
          <a:stretch>
            <a:fillRect/>
          </a:stretch>
        </p:blipFill>
        <p:spPr>
          <a:xfrm>
            <a:off x="4131600" y="3043534"/>
            <a:ext cx="463869" cy="463869"/>
          </a:xfrm>
          <a:prstGeom prst="rect">
            <a:avLst/>
          </a:prstGeom>
          <a:effectLst>
            <a:outerShdw blurRad="50800" dist="38100" dir="5400000" algn="t" rotWithShape="0">
              <a:prstClr val="black">
                <a:alpha val="40000"/>
              </a:prstClr>
            </a:outerShdw>
          </a:effectLst>
        </p:spPr>
      </p:pic>
      <p:pic>
        <p:nvPicPr>
          <p:cNvPr id="15" name="My_Recording_11.mp3">
            <a:hlinkClick r:id="" action="ppaction://media"/>
            <a:extLst>
              <a:ext uri="{FF2B5EF4-FFF2-40B4-BE49-F238E27FC236}">
                <a16:creationId xmlns:a16="http://schemas.microsoft.com/office/drawing/2014/main" id="{B169A6E3-3295-4F92-08E9-5C4506EB8C96}"/>
              </a:ext>
            </a:extLst>
          </p:cNvPr>
          <p:cNvPicPr>
            <a:picLocks noChangeAspect="1"/>
          </p:cNvPicPr>
          <p:nvPr>
            <a:audioFile r:link="rId1"/>
            <p:extLst>
              <p:ext uri="{DAA4B4D4-6D71-4841-9C94-3DE7FCFB9230}">
                <p14:media xmlns:p14="http://schemas.microsoft.com/office/powerpoint/2010/main" r:embed="rId6">
                  <p14:trim end="2300.1376"/>
                </p14:media>
              </p:ext>
            </p:extLst>
          </p:nvPr>
        </p:nvPicPr>
        <p:blipFill>
          <a:blip r:embed="rId9"/>
          <a:stretch>
            <a:fillRect/>
          </a:stretch>
        </p:blipFill>
        <p:spPr>
          <a:xfrm>
            <a:off x="3817564" y="3918058"/>
            <a:ext cx="422276" cy="422276"/>
          </a:xfrm>
          <a:prstGeom prst="rect">
            <a:avLst/>
          </a:prstGeom>
          <a:effectLst>
            <a:outerShdw blurRad="50800" dist="38100" dir="5400000" algn="t" rotWithShape="0">
              <a:prstClr val="black">
                <a:alpha val="40000"/>
              </a:prstClr>
            </a:outerShdw>
          </a:effectLst>
        </p:spPr>
      </p:pic>
      <p:sp>
        <p:nvSpPr>
          <p:cNvPr id="16" name="Block Arc 15">
            <a:extLst>
              <a:ext uri="{FF2B5EF4-FFF2-40B4-BE49-F238E27FC236}">
                <a16:creationId xmlns:a16="http://schemas.microsoft.com/office/drawing/2014/main" id="{043C91D0-D6F8-B5E1-44E0-3E3F935BC419}"/>
              </a:ext>
            </a:extLst>
          </p:cNvPr>
          <p:cNvSpPr/>
          <p:nvPr/>
        </p:nvSpPr>
        <p:spPr>
          <a:xfrm rot="8516852">
            <a:off x="-466884" y="665073"/>
            <a:ext cx="1693119" cy="1894105"/>
          </a:xfrm>
          <a:prstGeom prst="blockArc">
            <a:avLst>
              <a:gd name="adj1" fmla="val 9000103"/>
              <a:gd name="adj2" fmla="val 21590721"/>
              <a:gd name="adj3" fmla="val 1079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333333"/>
              </a:solidFill>
              <a:effectLst/>
              <a:uLnTx/>
              <a:uFillTx/>
              <a:latin typeface="Arial"/>
              <a:ea typeface="+mn-ea"/>
              <a:cs typeface="+mn-cs"/>
              <a:sym typeface="Arial"/>
            </a:endParaRPr>
          </a:p>
        </p:txBody>
      </p:sp>
    </p:spTree>
    <p:extLst>
      <p:ext uri="{BB962C8B-B14F-4D97-AF65-F5344CB8AC3E}">
        <p14:creationId xmlns:p14="http://schemas.microsoft.com/office/powerpoint/2010/main" val="2798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366" fill="hold"/>
                                        <p:tgtEl>
                                          <p:spTgt spid="1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934" fill="hold"/>
                                        <p:tgtEl>
                                          <p:spTgt spid="1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4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audio>
              <p:cMediaNode vol="80000">
                <p:cTn id="21" fill="hold" display="0">
                  <p:stCondLst>
                    <p:cond delay="indefinite"/>
                  </p:stCondLst>
                  <p:endCondLst>
                    <p:cond evt="onStopAudio" delay="0">
                      <p:tgtEl>
                        <p:sldTgt/>
                      </p:tgtEl>
                    </p:cond>
                  </p:endCondLst>
                </p:cTn>
                <p:tgtEl>
                  <p:spTgt spid="14"/>
                </p:tgtEl>
              </p:cMediaNode>
            </p:audio>
            <p:audio>
              <p:cMediaNode vol="80000">
                <p:cTn id="22"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err="1"/>
              <a:t>Fjalorth</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b="1" i="0" dirty="0">
                <a:solidFill>
                  <a:srgbClr val="518BCB"/>
                </a:solidFill>
              </a:rPr>
              <a:t>Rubrika</a:t>
            </a:r>
            <a:r>
              <a:rPr lang="sq-AL" sz="1400" b="1" i="0" dirty="0"/>
              <a:t> </a:t>
            </a:r>
            <a:r>
              <a:rPr lang="sq-AL" sz="1400" i="0" dirty="0"/>
              <a:t>është një udhëzues që përdoret për ta vlerësuar performancën, një produkt ose një projekt.</a:t>
            </a:r>
            <a:r>
              <a:rPr lang="sq-AL" sz="1400" b="0" i="0" dirty="0"/>
              <a:t> Zakonisht përfshin kriteret e performancës; dhe një shkallë vlerësimi (Shkëlqyeshëm, Mirë, Kënaqshëm, Pakënaqshëm ose 1,2,3,4,5 ose A, B, C, D)</a:t>
            </a:r>
          </a:p>
          <a:p>
            <a:pPr>
              <a:lnSpc>
                <a:spcPct val="90000"/>
              </a:lnSpc>
              <a:spcAft>
                <a:spcPts val="600"/>
              </a:spcAft>
            </a:pPr>
            <a:r>
              <a:rPr lang="sq-AL" sz="1400" b="1" i="0" dirty="0">
                <a:solidFill>
                  <a:srgbClr val="518BCB"/>
                </a:solidFill>
              </a:rPr>
              <a:t>Vetë-vlerësimi</a:t>
            </a:r>
            <a:r>
              <a:rPr lang="sq-AL" sz="1400" b="1" i="0" dirty="0"/>
              <a:t>:  </a:t>
            </a:r>
            <a:r>
              <a:rPr lang="sq-AL" sz="1400" i="0" dirty="0"/>
              <a:t>është kur nxënësit </a:t>
            </a:r>
            <a:r>
              <a:rPr lang="sq-AL" sz="1400" b="0" i="0" u="none" strike="noStrike" dirty="0"/>
              <a:t>vlerësojnë vetveten. Ata mund t’i vlerësojnë veprimet e tyre, qëndrimin ose performancën e tyre.</a:t>
            </a:r>
          </a:p>
          <a:p>
            <a:pPr>
              <a:lnSpc>
                <a:spcPct val="90000"/>
              </a:lnSpc>
              <a:spcAft>
                <a:spcPts val="600"/>
              </a:spcAft>
            </a:pPr>
            <a:r>
              <a:rPr lang="sq-AL" sz="1400" b="1" i="0" dirty="0">
                <a:solidFill>
                  <a:srgbClr val="518BCB"/>
                </a:solidFill>
              </a:rPr>
              <a:t>Nxënësit e vetë-rregulluar</a:t>
            </a:r>
            <a:r>
              <a:rPr lang="sq-AL" sz="1400" b="1" i="0" dirty="0"/>
              <a:t>:  </a:t>
            </a:r>
            <a:r>
              <a:rPr lang="sq-AL" sz="1400" i="0" dirty="0"/>
              <a:t>e </a:t>
            </a:r>
            <a:r>
              <a:rPr lang="sq-AL" sz="1400" b="0" i="0" dirty="0"/>
              <a:t>kuptojnë dhe e kontrollojnë mjedisin e </a:t>
            </a:r>
            <a:r>
              <a:rPr lang="sq-AL" sz="1400" b="1" i="0" dirty="0"/>
              <a:t>mësim-nxënies</a:t>
            </a:r>
            <a:r>
              <a:rPr lang="sq-AL" sz="1400" b="0" i="0" dirty="0"/>
              <a:t> së tyre. </a:t>
            </a:r>
          </a:p>
          <a:p>
            <a:pPr>
              <a:lnSpc>
                <a:spcPct val="90000"/>
              </a:lnSpc>
              <a:spcAft>
                <a:spcPts val="600"/>
              </a:spcAft>
            </a:pPr>
            <a:r>
              <a:rPr lang="sq-AL" sz="1400" i="0" dirty="0"/>
              <a:t>Aftësitë </a:t>
            </a:r>
            <a:r>
              <a:rPr lang="sq-AL" sz="1400" b="1" i="0" dirty="0">
                <a:solidFill>
                  <a:srgbClr val="518BCB"/>
                </a:solidFill>
              </a:rPr>
              <a:t>vetë</a:t>
            </a:r>
            <a:r>
              <a:rPr lang="sq-AL" sz="1400" b="0" i="0" dirty="0">
                <a:solidFill>
                  <a:srgbClr val="518BCB"/>
                </a:solidFill>
              </a:rPr>
              <a:t>-</a:t>
            </a:r>
            <a:r>
              <a:rPr lang="sq-AL" sz="1400" b="1" i="0" dirty="0">
                <a:solidFill>
                  <a:srgbClr val="518BCB"/>
                </a:solidFill>
              </a:rPr>
              <a:t>rregulluese</a:t>
            </a:r>
            <a:r>
              <a:rPr lang="sq-AL" sz="1400" b="1" i="0" dirty="0"/>
              <a:t> </a:t>
            </a:r>
            <a:r>
              <a:rPr lang="sq-AL" sz="1400" i="0" dirty="0"/>
              <a:t>përfshijnë përcaktimin e qëllimeve, vetë-monitorimin dhe vetë-udhëzimin</a:t>
            </a:r>
            <a:r>
              <a:rPr lang="sq-AL" sz="1400" b="0" i="0" u="none" strike="noStrike" dirty="0"/>
              <a:t>.</a:t>
            </a:r>
          </a:p>
          <a:p>
            <a:pPr>
              <a:lnSpc>
                <a:spcPct val="90000"/>
              </a:lnSpc>
              <a:spcAft>
                <a:spcPts val="600"/>
              </a:spcAft>
            </a:pPr>
            <a:r>
              <a:rPr lang="sq-AL" sz="1400" b="1" i="0" dirty="0">
                <a:solidFill>
                  <a:srgbClr val="518BCB"/>
                </a:solidFill>
              </a:rPr>
              <a:t>Këshilli i nxënësve</a:t>
            </a:r>
            <a:r>
              <a:rPr lang="sq-AL" sz="1400" b="1" i="0" dirty="0"/>
              <a:t>: </a:t>
            </a:r>
            <a:r>
              <a:rPr lang="sq-AL" sz="1400" b="0" i="0" dirty="0"/>
              <a:t>është </a:t>
            </a:r>
            <a:r>
              <a:rPr lang="sq-AL" sz="1400" b="0" i="0" u="none" strike="noStrike" dirty="0"/>
              <a:t>një grup i nxënësve të zgjedhur nga bashkëmoshatarët e tyre për të trajtuar çështjet që i shqetësojnë.</a:t>
            </a:r>
          </a:p>
          <a:p>
            <a:pPr>
              <a:lnSpc>
                <a:spcPct val="90000"/>
              </a:lnSpc>
              <a:spcAft>
                <a:spcPts val="600"/>
              </a:spcAft>
            </a:pPr>
            <a:r>
              <a:rPr lang="sq-AL" sz="1400" b="1" i="0" dirty="0">
                <a:solidFill>
                  <a:srgbClr val="518BCB"/>
                </a:solidFill>
              </a:rPr>
              <a:t>Kriteret e suksesit</a:t>
            </a:r>
            <a:r>
              <a:rPr lang="sq-AL" sz="1400" b="1" i="0" dirty="0"/>
              <a:t>:</a:t>
            </a:r>
            <a:r>
              <a:rPr lang="sq-AL" sz="1400" b="0" i="0" dirty="0"/>
              <a:t> është një listë e veçorive që mësimdhënësi dëshiron që fëmijët t’i përfshijnë në punën e tyre gjatë orës së mësimit.</a:t>
            </a:r>
          </a:p>
        </p:txBody>
      </p:sp>
    </p:spTree>
    <p:extLst>
      <p:ext uri="{BB962C8B-B14F-4D97-AF65-F5344CB8AC3E}">
        <p14:creationId xmlns:p14="http://schemas.microsoft.com/office/powerpoint/2010/main" val="29239619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subTitle" idx="1"/>
          </p:nvPr>
        </p:nvSpPr>
        <p:spPr>
          <a:xfrm>
            <a:off x="1371599" y="1263375"/>
            <a:ext cx="6841375" cy="572700"/>
          </a:xfrm>
        </p:spPr>
        <p:txBody>
          <a:bodyPr/>
          <a:lstStyle/>
          <a:p>
            <a:pPr marL="152400" indent="0" algn="l">
              <a:buNone/>
            </a:pPr>
            <a:r>
              <a:rPr lang="sq-AL" sz="1400" dirty="0">
                <a:solidFill>
                  <a:srgbClr val="8393AE"/>
                </a:solidFill>
                <a:latin typeface="Avenir Light" panose="020B0402020203020204" pitchFamily="34" charset="77"/>
              </a:rPr>
              <a:t>Isa 10</a:t>
            </a:r>
          </a:p>
          <a:p>
            <a:pPr marL="152400" indent="0" algn="l">
              <a:buNone/>
            </a:pPr>
            <a:endParaRPr lang="sq-AL" sz="1400" dirty="0">
              <a:solidFill>
                <a:srgbClr val="8393AE"/>
              </a:solidFill>
              <a:latin typeface="Avenir Light" panose="020B0402020203020204" pitchFamily="34" charset="77"/>
            </a:endParaRPr>
          </a:p>
          <a:p>
            <a:pPr marL="152400" indent="0" algn="l">
              <a:buNone/>
            </a:pPr>
            <a:r>
              <a:rPr lang="sq-AL" sz="1400" dirty="0">
                <a:solidFill>
                  <a:srgbClr val="8393AE"/>
                </a:solidFill>
                <a:latin typeface="Avenir Light" panose="020B0402020203020204" pitchFamily="34" charset="77"/>
              </a:rPr>
              <a:t>Sara 9</a:t>
            </a:r>
          </a:p>
          <a:p>
            <a:pPr marL="152400" indent="0" algn="l">
              <a:buNone/>
            </a:pPr>
            <a:endParaRPr lang="sq-AL" sz="1400" dirty="0">
              <a:solidFill>
                <a:srgbClr val="8393AE"/>
              </a:solidFill>
              <a:latin typeface="Avenir Light" panose="020B0402020203020204" pitchFamily="34" charset="77"/>
            </a:endParaRPr>
          </a:p>
          <a:p>
            <a:pPr marL="152400" indent="0" algn="l">
              <a:buNone/>
            </a:pPr>
            <a:r>
              <a:rPr lang="sq-AL" sz="1400" dirty="0">
                <a:solidFill>
                  <a:srgbClr val="8393AE"/>
                </a:solidFill>
                <a:latin typeface="Avenir Light" panose="020B0402020203020204" pitchFamily="34" charset="77"/>
              </a:rPr>
              <a:t>Nerona 8</a:t>
            </a:r>
          </a:p>
          <a:p>
            <a:pPr marL="152400" indent="0" algn="l">
              <a:buNone/>
            </a:pPr>
            <a:endParaRPr lang="sq-AL" sz="1400" dirty="0">
              <a:solidFill>
                <a:srgbClr val="8393AE"/>
              </a:solidFill>
              <a:latin typeface="Avenir Light" panose="020B0402020203020204" pitchFamily="34" charset="77"/>
            </a:endParaRPr>
          </a:p>
          <a:p>
            <a:pPr marL="152400" indent="0" algn="l">
              <a:buNone/>
            </a:pPr>
            <a:r>
              <a:rPr lang="sq-AL" sz="1400" dirty="0">
                <a:solidFill>
                  <a:srgbClr val="8393AE"/>
                </a:solidFill>
                <a:latin typeface="Avenir Light" panose="020B0402020203020204" pitchFamily="34" charset="77"/>
              </a:rPr>
              <a:t>Erjon 17 </a:t>
            </a:r>
          </a:p>
          <a:p>
            <a:pPr marL="152400" indent="0" algn="l">
              <a:buNone/>
            </a:pPr>
            <a:endParaRPr lang="sq-AL" sz="1400" dirty="0">
              <a:solidFill>
                <a:srgbClr val="8393AE"/>
              </a:solidFill>
              <a:latin typeface="Avenir Light" panose="020B0402020203020204" pitchFamily="34" charset="77"/>
            </a:endParaRPr>
          </a:p>
          <a:p>
            <a:pPr marL="152400" indent="0" algn="l">
              <a:buNone/>
            </a:pPr>
            <a:r>
              <a:rPr lang="sq-AL" sz="1400" dirty="0">
                <a:solidFill>
                  <a:srgbClr val="8393AE"/>
                </a:solidFill>
                <a:latin typeface="Avenir Light" panose="020B0402020203020204" pitchFamily="34" charset="77"/>
              </a:rPr>
              <a:t>Genci 11</a:t>
            </a: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Citate nga nxënësit kosovarë në vitin 2022</a:t>
            </a:r>
            <a:endParaRPr lang="en-XK" dirty="0">
              <a:solidFill>
                <a:schemeClr val="bg1">
                  <a:lumMod val="10000"/>
                </a:schemeClr>
              </a:solidFill>
            </a:endParaRPr>
          </a:p>
        </p:txBody>
      </p:sp>
      <p:sp>
        <p:nvSpPr>
          <p:cNvPr id="16" name="Block Arc 15">
            <a:extLst>
              <a:ext uri="{FF2B5EF4-FFF2-40B4-BE49-F238E27FC236}">
                <a16:creationId xmlns:a16="http://schemas.microsoft.com/office/drawing/2014/main" id="{043C91D0-D6F8-B5E1-44E0-3E3F935BC419}"/>
              </a:ext>
            </a:extLst>
          </p:cNvPr>
          <p:cNvSpPr/>
          <p:nvPr/>
        </p:nvSpPr>
        <p:spPr>
          <a:xfrm rot="8516852">
            <a:off x="-466884" y="665073"/>
            <a:ext cx="1693119" cy="1894105"/>
          </a:xfrm>
          <a:prstGeom prst="blockArc">
            <a:avLst>
              <a:gd name="adj1" fmla="val 9000103"/>
              <a:gd name="adj2" fmla="val 21590721"/>
              <a:gd name="adj3" fmla="val 1079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333333"/>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019C9819-9FAD-A8AD-8E86-29A225C6FC8C}"/>
              </a:ext>
            </a:extLst>
          </p:cNvPr>
          <p:cNvPicPr>
            <a:picLocks noChangeAspect="1"/>
          </p:cNvPicPr>
          <p:nvPr/>
        </p:nvPicPr>
        <p:blipFill rotWithShape="1">
          <a:blip r:embed="rId7"/>
          <a:srcRect t="83839"/>
          <a:stretch/>
        </p:blipFill>
        <p:spPr>
          <a:xfrm>
            <a:off x="1630043" y="3519408"/>
            <a:ext cx="7772400" cy="551747"/>
          </a:xfrm>
          <a:prstGeom prst="rect">
            <a:avLst/>
          </a:prstGeom>
        </p:spPr>
      </p:pic>
      <p:pic>
        <p:nvPicPr>
          <p:cNvPr id="8" name="Picture 7">
            <a:extLst>
              <a:ext uri="{FF2B5EF4-FFF2-40B4-BE49-F238E27FC236}">
                <a16:creationId xmlns:a16="http://schemas.microsoft.com/office/drawing/2014/main" id="{E8CFB1C0-B500-AC4C-DC46-AB99BE913F3B}"/>
              </a:ext>
            </a:extLst>
          </p:cNvPr>
          <p:cNvPicPr>
            <a:picLocks noChangeAspect="1"/>
          </p:cNvPicPr>
          <p:nvPr/>
        </p:nvPicPr>
        <p:blipFill rotWithShape="1">
          <a:blip r:embed="rId7"/>
          <a:srcRect t="49239" b="37471"/>
          <a:stretch/>
        </p:blipFill>
        <p:spPr>
          <a:xfrm>
            <a:off x="1630043" y="1549725"/>
            <a:ext cx="7772400" cy="453739"/>
          </a:xfrm>
          <a:prstGeom prst="rect">
            <a:avLst/>
          </a:prstGeom>
        </p:spPr>
      </p:pic>
      <p:pic>
        <p:nvPicPr>
          <p:cNvPr id="17" name="Picture 16">
            <a:extLst>
              <a:ext uri="{FF2B5EF4-FFF2-40B4-BE49-F238E27FC236}">
                <a16:creationId xmlns:a16="http://schemas.microsoft.com/office/drawing/2014/main" id="{EA0FCD33-8EBF-7723-D062-1779C7BCCDC1}"/>
              </a:ext>
            </a:extLst>
          </p:cNvPr>
          <p:cNvPicPr>
            <a:picLocks noChangeAspect="1"/>
          </p:cNvPicPr>
          <p:nvPr/>
        </p:nvPicPr>
        <p:blipFill rotWithShape="1">
          <a:blip r:embed="rId8"/>
          <a:srcRect t="36295" b="50415"/>
          <a:stretch/>
        </p:blipFill>
        <p:spPr>
          <a:xfrm>
            <a:off x="1630043" y="2039099"/>
            <a:ext cx="7772400" cy="453739"/>
          </a:xfrm>
          <a:prstGeom prst="rect">
            <a:avLst/>
          </a:prstGeom>
        </p:spPr>
      </p:pic>
      <p:pic>
        <p:nvPicPr>
          <p:cNvPr id="18" name="Picture 17">
            <a:extLst>
              <a:ext uri="{FF2B5EF4-FFF2-40B4-BE49-F238E27FC236}">
                <a16:creationId xmlns:a16="http://schemas.microsoft.com/office/drawing/2014/main" id="{453DDB7C-A3A1-B725-F53B-C09EF9BC2CEE}"/>
              </a:ext>
            </a:extLst>
          </p:cNvPr>
          <p:cNvPicPr>
            <a:picLocks noChangeAspect="1"/>
          </p:cNvPicPr>
          <p:nvPr/>
        </p:nvPicPr>
        <p:blipFill rotWithShape="1">
          <a:blip r:embed="rId7"/>
          <a:srcRect t="61962" b="25398"/>
          <a:stretch/>
        </p:blipFill>
        <p:spPr>
          <a:xfrm>
            <a:off x="1630043" y="2548600"/>
            <a:ext cx="7772400" cy="431542"/>
          </a:xfrm>
          <a:prstGeom prst="rect">
            <a:avLst/>
          </a:prstGeom>
        </p:spPr>
      </p:pic>
      <p:pic>
        <p:nvPicPr>
          <p:cNvPr id="19" name="Picture 18">
            <a:extLst>
              <a:ext uri="{FF2B5EF4-FFF2-40B4-BE49-F238E27FC236}">
                <a16:creationId xmlns:a16="http://schemas.microsoft.com/office/drawing/2014/main" id="{B224421F-1732-2088-A0BB-ED21A8D0CA55}"/>
              </a:ext>
            </a:extLst>
          </p:cNvPr>
          <p:cNvPicPr>
            <a:picLocks noChangeAspect="1"/>
          </p:cNvPicPr>
          <p:nvPr/>
        </p:nvPicPr>
        <p:blipFill rotWithShape="1">
          <a:blip r:embed="rId7"/>
          <a:srcRect t="72885" b="14586"/>
          <a:stretch/>
        </p:blipFill>
        <p:spPr>
          <a:xfrm>
            <a:off x="1630043" y="3035904"/>
            <a:ext cx="7772400" cy="427742"/>
          </a:xfrm>
          <a:prstGeom prst="rect">
            <a:avLst/>
          </a:prstGeom>
        </p:spPr>
      </p:pic>
      <p:pic>
        <p:nvPicPr>
          <p:cNvPr id="20" name="My_Recording_13.mp3">
            <a:hlinkClick r:id="" action="ppaction://media"/>
            <a:extLst>
              <a:ext uri="{FF2B5EF4-FFF2-40B4-BE49-F238E27FC236}">
                <a16:creationId xmlns:a16="http://schemas.microsoft.com/office/drawing/2014/main" id="{6B39CC33-0AFA-D78D-6CC7-31C7028DACBF}"/>
              </a:ext>
            </a:extLst>
          </p:cNvPr>
          <p:cNvPicPr>
            <a:picLocks noChangeAspect="1"/>
          </p:cNvPicPr>
          <p:nvPr>
            <a:audioFile r:link="rId1"/>
            <p:extLst>
              <p:ext uri="{DAA4B4D4-6D71-4841-9C94-3DE7FCFB9230}">
                <p14:media xmlns:p14="http://schemas.microsoft.com/office/powerpoint/2010/main" r:embed="rId2">
                  <p14:trim end="4107.7939"/>
                </p14:media>
              </p:ext>
            </p:extLst>
          </p:nvPr>
        </p:nvPicPr>
        <p:blipFill>
          <a:blip r:embed="rId9"/>
          <a:stretch>
            <a:fillRect/>
          </a:stretch>
        </p:blipFill>
        <p:spPr>
          <a:xfrm>
            <a:off x="5516243" y="2980142"/>
            <a:ext cx="427742" cy="427742"/>
          </a:xfrm>
          <a:prstGeom prst="rect">
            <a:avLst/>
          </a:prstGeom>
          <a:effectLst>
            <a:outerShdw blurRad="50800" dist="38100" dir="5400000" algn="t" rotWithShape="0">
              <a:prstClr val="black">
                <a:alpha val="40000"/>
              </a:prstClr>
            </a:outerShdw>
          </a:effectLst>
        </p:spPr>
      </p:pic>
      <p:pic>
        <p:nvPicPr>
          <p:cNvPr id="21" name="My_Recording_12">
            <a:hlinkClick r:id="" action="ppaction://media"/>
            <a:extLst>
              <a:ext uri="{FF2B5EF4-FFF2-40B4-BE49-F238E27FC236}">
                <a16:creationId xmlns:a16="http://schemas.microsoft.com/office/drawing/2014/main" id="{AE8028D0-03B8-2F1D-7EEC-6FF845A12146}"/>
              </a:ext>
            </a:extLst>
          </p:cNvPr>
          <p:cNvPicPr>
            <a:picLocks noChangeAspect="1"/>
          </p:cNvPicPr>
          <p:nvPr>
            <a:audioFile r:link="rId1"/>
            <p:extLst>
              <p:ext uri="{DAA4B4D4-6D71-4841-9C94-3DE7FCFB9230}">
                <p14:media xmlns:p14="http://schemas.microsoft.com/office/powerpoint/2010/main" r:embed="rId3">
                  <p14:trim end="3583.7871"/>
                </p14:media>
              </p:ext>
            </p:extLst>
          </p:nvPr>
        </p:nvPicPr>
        <p:blipFill>
          <a:blip r:embed="rId9"/>
          <a:stretch>
            <a:fillRect/>
          </a:stretch>
        </p:blipFill>
        <p:spPr>
          <a:xfrm>
            <a:off x="4906643" y="1979736"/>
            <a:ext cx="430128" cy="430128"/>
          </a:xfrm>
          <a:prstGeom prst="rect">
            <a:avLst/>
          </a:prstGeom>
          <a:effectLst>
            <a:outerShdw blurRad="50800" dist="38100" dir="5400000" algn="t" rotWithShape="0">
              <a:prstClr val="black">
                <a:alpha val="40000"/>
              </a:prstClr>
            </a:outerShdw>
          </a:effectLst>
        </p:spPr>
      </p:pic>
      <p:pic>
        <p:nvPicPr>
          <p:cNvPr id="23" name="My_Recording_10">
            <a:hlinkClick r:id="" action="ppaction://media"/>
            <a:extLst>
              <a:ext uri="{FF2B5EF4-FFF2-40B4-BE49-F238E27FC236}">
                <a16:creationId xmlns:a16="http://schemas.microsoft.com/office/drawing/2014/main" id="{E2DEB6D3-2D61-D03B-4C70-F0352F444C3F}"/>
              </a:ext>
            </a:extLst>
          </p:cNvPr>
          <p:cNvPicPr>
            <a:picLocks noChangeAspect="1"/>
          </p:cNvPicPr>
          <p:nvPr>
            <a:audioFile r:link="rId1"/>
            <p:extLst>
              <p:ext uri="{DAA4B4D4-6D71-4841-9C94-3DE7FCFB9230}">
                <p14:media xmlns:p14="http://schemas.microsoft.com/office/powerpoint/2010/main" r:embed="rId4">
                  <p14:trim end="2199.478"/>
                </p14:media>
              </p:ext>
            </p:extLst>
          </p:nvPr>
        </p:nvPicPr>
        <p:blipFill>
          <a:blip r:embed="rId9"/>
          <a:stretch>
            <a:fillRect/>
          </a:stretch>
        </p:blipFill>
        <p:spPr>
          <a:xfrm>
            <a:off x="4130778" y="1508106"/>
            <a:ext cx="440262" cy="440262"/>
          </a:xfrm>
          <a:prstGeom prst="rect">
            <a:avLst/>
          </a:prstGeom>
          <a:effectLst>
            <a:outerShdw blurRad="50800" dist="38100" dir="5400000" algn="t" rotWithShape="0">
              <a:prstClr val="black">
                <a:alpha val="40000"/>
              </a:prstClr>
            </a:outerShdw>
          </a:effectLst>
        </p:spPr>
      </p:pic>
      <p:pic>
        <p:nvPicPr>
          <p:cNvPr id="25" name="My_Recording_6">
            <a:hlinkClick r:id="" action="ppaction://media"/>
            <a:extLst>
              <a:ext uri="{FF2B5EF4-FFF2-40B4-BE49-F238E27FC236}">
                <a16:creationId xmlns:a16="http://schemas.microsoft.com/office/drawing/2014/main" id="{6BD1D144-2C79-B749-DC6F-C2097EDA0D81}"/>
              </a:ext>
            </a:extLst>
          </p:cNvPr>
          <p:cNvPicPr>
            <a:picLocks noChangeAspect="1"/>
          </p:cNvPicPr>
          <p:nvPr>
            <a:audioFile r:link="rId1"/>
            <p:extLst>
              <p:ext uri="{DAA4B4D4-6D71-4841-9C94-3DE7FCFB9230}">
                <p14:media xmlns:p14="http://schemas.microsoft.com/office/powerpoint/2010/main" r:embed="rId5">
                  <p14:trim end="2000.9317"/>
                </p14:media>
              </p:ext>
            </p:extLst>
          </p:nvPr>
        </p:nvPicPr>
        <p:blipFill>
          <a:blip r:embed="rId9"/>
          <a:stretch>
            <a:fillRect/>
          </a:stretch>
        </p:blipFill>
        <p:spPr>
          <a:xfrm>
            <a:off x="6966904" y="2535464"/>
            <a:ext cx="378995" cy="37899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122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6"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13" fill="hold"/>
                                        <p:tgtEl>
                                          <p:spTgt spid="2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901" fill="hold"/>
                                        <p:tgtEl>
                                          <p:spTgt spid="23"/>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67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0"/>
                </p:tgtEl>
              </p:cMediaNode>
            </p:audio>
            <p:audio>
              <p:cMediaNode vol="80000">
                <p:cTn id="20" fill="hold" display="0">
                  <p:stCondLst>
                    <p:cond delay="indefinite"/>
                  </p:stCondLst>
                  <p:endCondLst>
                    <p:cond evt="onStopAudio" delay="0">
                      <p:tgtEl>
                        <p:sldTgt/>
                      </p:tgtEl>
                    </p:cond>
                  </p:endCondLst>
                </p:cTn>
                <p:tgtEl>
                  <p:spTgt spid="21"/>
                </p:tgtEl>
              </p:cMediaNode>
            </p:audio>
            <p:audio>
              <p:cMediaNode vol="80000">
                <p:cTn id="21" fill="hold" display="0">
                  <p:stCondLst>
                    <p:cond delay="indefinite"/>
                  </p:stCondLst>
                  <p:endCondLst>
                    <p:cond evt="onStopAudio" delay="0">
                      <p:tgtEl>
                        <p:sldTgt/>
                      </p:tgtEl>
                    </p:cond>
                  </p:endCondLst>
                </p:cTn>
                <p:tgtEl>
                  <p:spTgt spid="23"/>
                </p:tgtEl>
              </p:cMediaNode>
            </p:audio>
            <p:audio>
              <p:cMediaNode vol="80000">
                <p:cTn id="22" fill="hold" display="0">
                  <p:stCondLst>
                    <p:cond delay="indefinite"/>
                  </p:stCondLst>
                  <p:endCondLst>
                    <p:cond evt="onStopAudio" delay="0">
                      <p:tgtEl>
                        <p:sldTgt/>
                      </p:tgtEl>
                    </p:cond>
                  </p:endCondLst>
                </p:cTn>
                <p:tgtEl>
                  <p:spTgt spid="25"/>
                </p:tgtEl>
              </p:cMediaNode>
            </p:audi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120000"/>
              </a:lnSpc>
              <a:spcAft>
                <a:spcPts val="600"/>
              </a:spcAft>
              <a:buNone/>
            </a:pPr>
            <a:r>
              <a:rPr lang="sq-AL" sz="1400" dirty="0">
                <a:solidFill>
                  <a:srgbClr val="518BCB"/>
                </a:solidFill>
              </a:rPr>
              <a:t>Nxënësit shpesh thonë se puna është e lehtë. Ky nuk është koment pozitiv. Kjo do të thotë se ata nuk </a:t>
            </a:r>
            <a:r>
              <a:rPr lang="sq-AL" sz="1400" b="1" dirty="0">
                <a:solidFill>
                  <a:srgbClr val="518BCB"/>
                </a:solidFill>
              </a:rPr>
              <a:t>sfidohen </a:t>
            </a:r>
            <a:r>
              <a:rPr lang="sq-AL" sz="1400" dirty="0">
                <a:solidFill>
                  <a:srgbClr val="518BCB"/>
                </a:solidFill>
              </a:rPr>
              <a:t>në shkollë.</a:t>
            </a:r>
            <a:endParaRPr lang="sl-SI" sz="1400" dirty="0">
              <a:solidFill>
                <a:srgbClr val="518BCB"/>
              </a:solidFill>
            </a:endParaRPr>
          </a:p>
          <a:p>
            <a:pPr marL="152400" indent="0">
              <a:lnSpc>
                <a:spcPct val="120000"/>
              </a:lnSpc>
              <a:spcAft>
                <a:spcPts val="600"/>
              </a:spcAft>
              <a:buNone/>
            </a:pPr>
            <a:r>
              <a:rPr lang="sq-AL" sz="1400" dirty="0">
                <a:solidFill>
                  <a:srgbClr val="518BCB"/>
                </a:solidFill>
              </a:rPr>
              <a:t>Kjo është ndoshta për shkak se mësimdhënësit e tyre nuk e përdorin strategjitë e </a:t>
            </a:r>
            <a:r>
              <a:rPr lang="sq-AL" sz="1400" b="1" dirty="0">
                <a:solidFill>
                  <a:srgbClr val="518BCB"/>
                </a:solidFill>
              </a:rPr>
              <a:t>vlerësimit formativ të ciklit të shkurtër </a:t>
            </a:r>
            <a:r>
              <a:rPr lang="sq-AL" sz="1400" dirty="0">
                <a:solidFill>
                  <a:srgbClr val="518BCB"/>
                </a:solidFill>
              </a:rPr>
              <a:t>në klasë </a:t>
            </a:r>
            <a:r>
              <a:rPr lang="sq-AL" sz="1400" b="1" dirty="0">
                <a:solidFill>
                  <a:srgbClr val="518BCB"/>
                </a:solidFill>
              </a:rPr>
              <a:t>ose diferencimin e të nxënit të tyre sipas përmbajtjes, procesit, produktit ose mjedisit të mësim-nxënies. </a:t>
            </a:r>
            <a:r>
              <a:rPr lang="sq-AL" sz="1400" dirty="0">
                <a:solidFill>
                  <a:srgbClr val="518BCB"/>
                </a:solidFill>
              </a:rPr>
              <a:t> Mësimdhënësit e tyre nuk planifikojnë, </a:t>
            </a:r>
            <a:r>
              <a:rPr lang="sq-AL" sz="1400" b="1" dirty="0">
                <a:solidFill>
                  <a:srgbClr val="518BCB"/>
                </a:solidFill>
              </a:rPr>
              <a:t>sfidojnë</a:t>
            </a:r>
            <a:r>
              <a:rPr lang="sq-AL" sz="1400" dirty="0">
                <a:solidFill>
                  <a:srgbClr val="518BCB"/>
                </a:solidFill>
              </a:rPr>
              <a:t> në orët e tyre të mësimit.</a:t>
            </a:r>
            <a:endParaRPr lang="sl-SI" sz="1400" dirty="0">
              <a:solidFill>
                <a:srgbClr val="518BCB"/>
              </a:solidFill>
            </a:endParaRPr>
          </a:p>
          <a:p>
            <a:pPr marL="152400" indent="0">
              <a:lnSpc>
                <a:spcPct val="120000"/>
              </a:lnSpc>
              <a:spcAft>
                <a:spcPts val="600"/>
              </a:spcAft>
              <a:buNone/>
            </a:pPr>
            <a:r>
              <a:rPr lang="sq-AL" sz="1400" dirty="0">
                <a:solidFill>
                  <a:srgbClr val="518BCB"/>
                </a:solidFill>
              </a:rPr>
              <a:t>Shumë nxënës duket se mendojnë se mund të mësojnë vetëm duke e dëgjuar mësimdhënësin. Kjo sugjeron që ata nuk i përjetojnë shpesh aktivitetet e të nxënit </a:t>
            </a:r>
            <a:r>
              <a:rPr lang="sq-AL" sz="1400" b="1" dirty="0">
                <a:solidFill>
                  <a:srgbClr val="518BCB"/>
                </a:solidFill>
              </a:rPr>
              <a:t>aktiv ose bashkëpunuese</a:t>
            </a:r>
            <a:r>
              <a:rPr lang="sq-AL" sz="1400" dirty="0">
                <a:solidFill>
                  <a:srgbClr val="518BCB"/>
                </a:solidFill>
              </a:rPr>
              <a:t>.</a:t>
            </a:r>
            <a:endParaRPr lang="sl-SI" sz="1400" dirty="0">
              <a:solidFill>
                <a:srgbClr val="518BCB"/>
              </a:solidFill>
            </a:endParaRPr>
          </a:p>
          <a:p>
            <a:pPr marL="152400" indent="0">
              <a:lnSpc>
                <a:spcPct val="120000"/>
              </a:lnSpc>
              <a:spcAft>
                <a:spcPts val="600"/>
              </a:spcAft>
              <a:buNone/>
            </a:pPr>
            <a:r>
              <a:rPr lang="sq-AL" sz="1400" dirty="0">
                <a:solidFill>
                  <a:srgbClr val="518BCB"/>
                </a:solidFill>
              </a:rPr>
              <a:t>Citimet, po ashtu, sugjerojnë se ata nuk i kanë mësuar strategjitë e </a:t>
            </a:r>
            <a:r>
              <a:rPr lang="sq-AL" sz="1400" b="1" dirty="0">
                <a:solidFill>
                  <a:srgbClr val="518BCB"/>
                </a:solidFill>
              </a:rPr>
              <a:t>të nxënit të vetë-rregulluar.</a:t>
            </a:r>
            <a:endParaRPr lang="sq-AL" sz="1400" dirty="0">
              <a:solidFill>
                <a:srgbClr val="518BCB"/>
              </a:solidFill>
              <a:latin typeface="Avenir Light" panose="020B0402020203020204" pitchFamily="34" charset="77"/>
            </a:endParaRPr>
          </a:p>
          <a:p>
            <a:pPr marL="152400" indent="0">
              <a:buNone/>
            </a:pPr>
            <a:endParaRPr lang="sq-AL" sz="1400" i="1" dirty="0">
              <a:solidFill>
                <a:srgbClr val="518BCB"/>
              </a:solidFill>
            </a:endParaRPr>
          </a:p>
          <a:p>
            <a:pPr>
              <a:buClr>
                <a:srgbClr val="518BCB"/>
              </a:buClr>
            </a:pPr>
            <a:endParaRPr lang="sq-AL" sz="1400" b="1"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Përgjigje</a:t>
            </a:r>
            <a:r>
              <a:rPr lang="en-GB" sz="2400" dirty="0">
                <a:solidFill>
                  <a:srgbClr val="518BCB"/>
                </a:solidFill>
              </a:rPr>
              <a:t> e </a:t>
            </a:r>
            <a:r>
              <a:rPr lang="en-GB" sz="2400" dirty="0" err="1">
                <a:solidFill>
                  <a:srgbClr val="518BCB"/>
                </a:solidFill>
              </a:rPr>
              <a:t>sugjeruar</a:t>
            </a:r>
            <a:br>
              <a:rPr lang="en-GB" sz="2400" dirty="0">
                <a:solidFill>
                  <a:srgbClr val="518BCB"/>
                </a:solidFill>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497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030D4F-D2C3-DD9E-8C51-970F2028164C}"/>
              </a:ext>
            </a:extLst>
          </p:cNvPr>
          <p:cNvSpPr>
            <a:spLocks noGrp="1"/>
          </p:cNvSpPr>
          <p:nvPr>
            <p:ph type="pic" idx="2"/>
          </p:nvPr>
        </p:nvSpPr>
        <p:spPr/>
      </p:sp>
      <p:sp>
        <p:nvSpPr>
          <p:cNvPr id="3" name="Title 2">
            <a:extLst>
              <a:ext uri="{FF2B5EF4-FFF2-40B4-BE49-F238E27FC236}">
                <a16:creationId xmlns:a16="http://schemas.microsoft.com/office/drawing/2014/main" id="{0EABCC3D-E069-3BF5-E85C-EBC82769D544}"/>
              </a:ext>
            </a:extLst>
          </p:cNvPr>
          <p:cNvSpPr>
            <a:spLocks noGrp="1"/>
          </p:cNvSpPr>
          <p:nvPr>
            <p:ph type="title"/>
          </p:nvPr>
        </p:nvSpPr>
        <p:spPr>
          <a:xfrm>
            <a:off x="713224" y="2115050"/>
            <a:ext cx="4261025" cy="1491300"/>
          </a:xfrm>
        </p:spPr>
        <p:txBody>
          <a:bodyPr/>
          <a:lstStyle/>
          <a:p>
            <a:r>
              <a:rPr lang="en-GB" dirty="0" err="1">
                <a:latin typeface="Avenir Next Heavy" panose="020B0503020202020204" pitchFamily="34" charset="0"/>
              </a:rPr>
              <a:t>Praktika</a:t>
            </a:r>
            <a:r>
              <a:rPr lang="en-GB" dirty="0">
                <a:latin typeface="Avenir Next Heavy" panose="020B0503020202020204" pitchFamily="34" charset="0"/>
              </a:rPr>
              <a:t> </a:t>
            </a:r>
            <a:r>
              <a:rPr lang="en-GB" dirty="0" err="1">
                <a:latin typeface="Avenir Next Heavy" panose="020B0503020202020204" pitchFamily="34" charset="0"/>
              </a:rPr>
              <a:t>më</a:t>
            </a:r>
            <a:r>
              <a:rPr lang="en-GB" dirty="0">
                <a:latin typeface="Avenir Next Heavy" panose="020B0503020202020204" pitchFamily="34" charset="0"/>
              </a:rPr>
              <a:t> e </a:t>
            </a:r>
            <a:r>
              <a:rPr lang="en-GB" dirty="0" err="1">
                <a:latin typeface="Avenir Next Heavy" panose="020B0503020202020204" pitchFamily="34" charset="0"/>
              </a:rPr>
              <a:t>mirë</a:t>
            </a:r>
            <a:r>
              <a:rPr lang="en-GB" dirty="0">
                <a:latin typeface="Avenir Next Heavy" panose="020B0503020202020204" pitchFamily="34" charset="0"/>
              </a:rPr>
              <a:t> e </a:t>
            </a:r>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nxënit</a:t>
            </a:r>
            <a:r>
              <a:rPr lang="en-GB" dirty="0">
                <a:latin typeface="Avenir Next Heavy" panose="020B0503020202020204" pitchFamily="34" charset="0"/>
              </a:rPr>
              <a:t> </a:t>
            </a:r>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vetërregulluar</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D3DA3D00-D510-F6BB-EAC3-8F36C34D9E55}"/>
              </a:ext>
            </a:extLst>
          </p:cNvPr>
          <p:cNvSpPr>
            <a:spLocks noGrp="1"/>
          </p:cNvSpPr>
          <p:nvPr>
            <p:ph type="subTitle" idx="1"/>
          </p:nvPr>
        </p:nvSpPr>
        <p:spPr/>
        <p:txBody>
          <a:bodyPr/>
          <a:lstStyle/>
          <a:p>
            <a:endParaRPr lang="en-XK" dirty="0"/>
          </a:p>
        </p:txBody>
      </p:sp>
    </p:spTree>
    <p:extLst>
      <p:ext uri="{BB962C8B-B14F-4D97-AF65-F5344CB8AC3E}">
        <p14:creationId xmlns:p14="http://schemas.microsoft.com/office/powerpoint/2010/main" val="20165769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dirty="0">
              <a:solidFill>
                <a:schemeClr val="bg1">
                  <a:lumMod val="10000"/>
                </a:schemeClr>
              </a:solidFill>
            </a:endParaRPr>
          </a:p>
          <a:p>
            <a:pPr marL="152400" lvl="0" indent="0">
              <a:buNone/>
            </a:pPr>
            <a:endParaRPr lang="sq-AL" sz="1400" dirty="0">
              <a:solidFill>
                <a:schemeClr val="bg1">
                  <a:lumMod val="10000"/>
                </a:schemeClr>
              </a:solidFill>
            </a:endParaRPr>
          </a:p>
          <a:p>
            <a:pPr marL="152400" lvl="0" indent="0">
              <a:buNone/>
            </a:pPr>
            <a:r>
              <a:rPr lang="sq-AL" sz="1400" dirty="0">
                <a:solidFill>
                  <a:schemeClr val="bg1">
                    <a:lumMod val="10000"/>
                  </a:schemeClr>
                </a:solidFill>
              </a:rPr>
              <a:t>Mësimdhënësit ua mësojnë nxënësve strategjitë meta-njohëse në mënyrë eksplicite, duke përfshirë mënyrën e planifikimit, monitorimit dhe vlerësimit të të nxënit të tyre.</a:t>
            </a: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Praktika më e mirë e të nxënit të vetërregulluar</a:t>
            </a:r>
            <a:endParaRPr lang="en-XK" dirty="0">
              <a:solidFill>
                <a:schemeClr val="bg1">
                  <a:lumMod val="10000"/>
                </a:schemeClr>
              </a:solidFill>
            </a:endParaRPr>
          </a:p>
        </p:txBody>
      </p:sp>
    </p:spTree>
    <p:extLst>
      <p:ext uri="{BB962C8B-B14F-4D97-AF65-F5344CB8AC3E}">
        <p14:creationId xmlns:p14="http://schemas.microsoft.com/office/powerpoint/2010/main" val="36741093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dirty="0">
              <a:solidFill>
                <a:schemeClr val="bg1">
                  <a:lumMod val="10000"/>
                </a:schemeClr>
              </a:solidFill>
            </a:endParaRPr>
          </a:p>
          <a:p>
            <a:pPr marL="152400" lvl="0" indent="0">
              <a:buNone/>
            </a:pPr>
            <a:endParaRPr lang="sq-AL" sz="1400" dirty="0">
              <a:solidFill>
                <a:schemeClr val="bg1">
                  <a:lumMod val="10000"/>
                </a:schemeClr>
              </a:solidFill>
            </a:endParaRPr>
          </a:p>
          <a:p>
            <a:pPr marL="152400" indent="0">
              <a:buNone/>
            </a:pPr>
            <a:r>
              <a:rPr lang="sq-AL" sz="1400" i="0" u="none" dirty="0">
                <a:solidFill>
                  <a:schemeClr val="bg1">
                    <a:lumMod val="10000"/>
                  </a:schemeClr>
                </a:solidFill>
              </a:rPr>
              <a:t>Mësimdhënësit e promovojnë dhe zhvillojnë bisedën meta-njohëse në klasë.</a:t>
            </a: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Praktika më e mirë e të nxënit të vetërregulluar</a:t>
            </a:r>
            <a:endParaRPr lang="en-XK" dirty="0">
              <a:solidFill>
                <a:schemeClr val="bg1">
                  <a:lumMod val="10000"/>
                </a:schemeClr>
              </a:solidFill>
            </a:endParaRPr>
          </a:p>
        </p:txBody>
      </p:sp>
    </p:spTree>
    <p:extLst>
      <p:ext uri="{BB962C8B-B14F-4D97-AF65-F5344CB8AC3E}">
        <p14:creationId xmlns:p14="http://schemas.microsoft.com/office/powerpoint/2010/main" val="19984134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dirty="0">
              <a:solidFill>
                <a:schemeClr val="bg1">
                  <a:lumMod val="10000"/>
                </a:schemeClr>
              </a:solidFill>
            </a:endParaRPr>
          </a:p>
          <a:p>
            <a:pPr marL="152400" lvl="0" indent="0">
              <a:buNone/>
            </a:pPr>
            <a:endParaRPr lang="sq-AL" sz="1400" dirty="0">
              <a:solidFill>
                <a:schemeClr val="bg1">
                  <a:lumMod val="10000"/>
                </a:schemeClr>
              </a:solidFill>
            </a:endParaRPr>
          </a:p>
          <a:p>
            <a:pPr marL="152400" lvl="0" indent="0">
              <a:buNone/>
            </a:pPr>
            <a:r>
              <a:rPr lang="sq-AL" sz="1400" i="0" dirty="0">
                <a:solidFill>
                  <a:schemeClr val="bg1">
                    <a:lumMod val="10000"/>
                  </a:schemeClr>
                </a:solidFill>
              </a:rPr>
              <a:t>Nxënësit e vetë-vlerësojnë tërë punën e tyre duke u bazuar në kritere të qarta.</a:t>
            </a:r>
          </a:p>
          <a:p>
            <a:pPr marL="152400" lvl="0" indent="0">
              <a:buNone/>
            </a:pPr>
            <a:endParaRPr lang="sl-SI" sz="1400" i="0" dirty="0">
              <a:solidFill>
                <a:schemeClr val="bg1">
                  <a:lumMod val="10000"/>
                </a:schemeClr>
              </a:solidFill>
            </a:endParaRPr>
          </a:p>
          <a:p>
            <a:pPr marL="152400" lvl="0" indent="0">
              <a:buNone/>
            </a:pPr>
            <a:r>
              <a:rPr lang="sq-AL" sz="1400" i="0" dirty="0">
                <a:solidFill>
                  <a:schemeClr val="bg1">
                    <a:lumMod val="10000"/>
                  </a:schemeClr>
                </a:solidFill>
              </a:rPr>
              <a:t>Çdo test notohet fillimisht nga nxënësi..</a:t>
            </a:r>
          </a:p>
          <a:p>
            <a:pPr marL="152400" lvl="0" indent="0">
              <a:buNone/>
            </a:pPr>
            <a:endParaRPr lang="sl-SI" sz="1400" i="0" dirty="0">
              <a:solidFill>
                <a:schemeClr val="bg1">
                  <a:lumMod val="10000"/>
                </a:schemeClr>
              </a:solidFill>
            </a:endParaRPr>
          </a:p>
          <a:p>
            <a:pPr marL="152400" lvl="0" indent="0">
              <a:buNone/>
            </a:pPr>
            <a:r>
              <a:rPr lang="sq-AL" sz="1400" i="0" dirty="0">
                <a:solidFill>
                  <a:schemeClr val="bg1">
                    <a:lumMod val="10000"/>
                  </a:schemeClr>
                </a:solidFill>
              </a:rPr>
              <a:t>Puna e rëndësishme është:</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Praktika më e mirë e të nxënit të vetërregulluar</a:t>
            </a:r>
            <a:endParaRPr lang="en-XK" dirty="0">
              <a:solidFill>
                <a:schemeClr val="bg1">
                  <a:lumMod val="10000"/>
                </a:schemeClr>
              </a:solidFill>
            </a:endParaRPr>
          </a:p>
        </p:txBody>
      </p:sp>
      <p:graphicFrame>
        <p:nvGraphicFramePr>
          <p:cNvPr id="8" name="Diagram 7">
            <a:extLst>
              <a:ext uri="{FF2B5EF4-FFF2-40B4-BE49-F238E27FC236}">
                <a16:creationId xmlns:a16="http://schemas.microsoft.com/office/drawing/2014/main" id="{0E7FB79B-F50B-FE7B-D8DF-67740BC1B65C}"/>
              </a:ext>
            </a:extLst>
          </p:cNvPr>
          <p:cNvGraphicFramePr/>
          <p:nvPr>
            <p:extLst>
              <p:ext uri="{D42A27DB-BD31-4B8C-83A1-F6EECF244321}">
                <p14:modId xmlns:p14="http://schemas.microsoft.com/office/powerpoint/2010/main" val="4106227954"/>
              </p:ext>
            </p:extLst>
          </p:nvPr>
        </p:nvGraphicFramePr>
        <p:xfrm>
          <a:off x="1602581" y="2923950"/>
          <a:ext cx="5938838" cy="18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878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Diskutim mbi praktikën më të mirë</a:t>
            </a:r>
            <a:br>
              <a:rPr lang="sq-AL" sz="2000" dirty="0">
                <a:solidFill>
                  <a:schemeClr val="bg1"/>
                </a:solidFill>
                <a:ea typeface="+mj-ea"/>
                <a:cs typeface="+mj-cs"/>
              </a:rPr>
            </a:br>
            <a:r>
              <a:rPr lang="sq-AL" sz="2000" dirty="0">
                <a:solidFill>
                  <a:schemeClr val="bg1"/>
                </a:solidFill>
                <a:ea typeface="+mj-ea"/>
                <a:cs typeface="+mj-cs"/>
              </a:rPr>
              <a:t>Diskutim në çifte</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b="1" dirty="0">
              <a:solidFill>
                <a:schemeClr val="bg1"/>
              </a:solidFill>
            </a:endParaRPr>
          </a:p>
          <a:p>
            <a:pPr marL="152400" indent="0">
              <a:buNone/>
            </a:pPr>
            <a:r>
              <a:rPr lang="sq-AL" sz="1400" dirty="0">
                <a:solidFill>
                  <a:schemeClr val="bg1"/>
                </a:solidFill>
              </a:rPr>
              <a:t>Punoni me partnerin.   Lexoni dy letra të nxënësve në Kosovë.</a:t>
            </a:r>
          </a:p>
          <a:p>
            <a:pPr marL="152400" indent="0">
              <a:buNone/>
            </a:pPr>
            <a:endParaRPr lang="en-GB" sz="1400" dirty="0">
              <a:solidFill>
                <a:schemeClr val="bg1"/>
              </a:solidFill>
            </a:endParaRPr>
          </a:p>
          <a:p>
            <a:pPr marL="152400" indent="0">
              <a:buNone/>
            </a:pPr>
            <a:r>
              <a:rPr lang="sq-AL" sz="1400" dirty="0">
                <a:solidFill>
                  <a:schemeClr val="bg1"/>
                </a:solidFill>
              </a:rPr>
              <a:t>Cilëve shembuj të praktikave më të mira po u referohen nxënësit?</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378706005"/>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letter&#10;&#10;Description automatically generated">
            <a:extLst>
              <a:ext uri="{FF2B5EF4-FFF2-40B4-BE49-F238E27FC236}">
                <a16:creationId xmlns:a16="http://schemas.microsoft.com/office/drawing/2014/main" id="{6364ED75-74AF-4857-E91B-652A32DD9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 y="44726"/>
            <a:ext cx="3790536" cy="5054048"/>
          </a:xfrm>
          <a:prstGeom prst="rect">
            <a:avLst/>
          </a:prstGeom>
        </p:spPr>
      </p:pic>
      <p:pic>
        <p:nvPicPr>
          <p:cNvPr id="3" name="Picture 2" descr="Image preview">
            <a:extLst>
              <a:ext uri="{FF2B5EF4-FFF2-40B4-BE49-F238E27FC236}">
                <a16:creationId xmlns:a16="http://schemas.microsoft.com/office/drawing/2014/main" id="{F5815E0F-3990-1B0A-0589-3CDE5B7CF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406" y="44725"/>
            <a:ext cx="3790537" cy="5054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80CB4-B2B8-B15D-FC0C-991A70AB9E4A}"/>
              </a:ext>
            </a:extLst>
          </p:cNvPr>
          <p:cNvSpPr/>
          <p:nvPr/>
        </p:nvSpPr>
        <p:spPr>
          <a:xfrm>
            <a:off x="3208713" y="1945178"/>
            <a:ext cx="2527069" cy="8811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XK" sz="1400" b="0" i="0" u="none" strike="noStrike" kern="0" cap="none" spc="0" normalizeH="0" baseline="0" noProof="0" dirty="0">
                <a:ln>
                  <a:noFill/>
                </a:ln>
                <a:solidFill>
                  <a:srgbClr val="FAFAFA"/>
                </a:solidFill>
                <a:effectLst/>
                <a:uLnTx/>
                <a:uFillTx/>
                <a:latin typeface="Arial"/>
                <a:ea typeface="+mn-ea"/>
                <a:cs typeface="+mn-cs"/>
                <a:sym typeface="Arial"/>
              </a:rPr>
              <a:t>Waiting on Translation</a:t>
            </a:r>
          </a:p>
        </p:txBody>
      </p:sp>
    </p:spTree>
    <p:extLst>
      <p:ext uri="{BB962C8B-B14F-4D97-AF65-F5344CB8AC3E}">
        <p14:creationId xmlns:p14="http://schemas.microsoft.com/office/powerpoint/2010/main" val="42924122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8ADDCC-217F-E1ED-72AA-ED5B33987CB8}"/>
              </a:ext>
            </a:extLst>
          </p:cNvPr>
          <p:cNvSpPr>
            <a:spLocks noGrp="1"/>
          </p:cNvSpPr>
          <p:nvPr>
            <p:ph type="pic" idx="2"/>
          </p:nvPr>
        </p:nvSpPr>
        <p:spPr/>
      </p:sp>
      <p:sp>
        <p:nvSpPr>
          <p:cNvPr id="3" name="Title 2">
            <a:extLst>
              <a:ext uri="{FF2B5EF4-FFF2-40B4-BE49-F238E27FC236}">
                <a16:creationId xmlns:a16="http://schemas.microsoft.com/office/drawing/2014/main" id="{FC49EBB5-776E-6FF6-E929-3F046A5F8479}"/>
              </a:ext>
            </a:extLst>
          </p:cNvPr>
          <p:cNvSpPr>
            <a:spLocks noGrp="1"/>
          </p:cNvSpPr>
          <p:nvPr>
            <p:ph type="title"/>
          </p:nvPr>
        </p:nvSpPr>
        <p:spPr/>
        <p:txBody>
          <a:bodyPr/>
          <a:lstStyle/>
          <a:p>
            <a:r>
              <a:rPr lang="en-GB" dirty="0" err="1">
                <a:latin typeface="Avenir Next Heavy" panose="020B0503020202020204" pitchFamily="34" charset="0"/>
              </a:rPr>
              <a:t>Të</a:t>
            </a:r>
            <a:r>
              <a:rPr lang="en-GB" dirty="0">
                <a:latin typeface="Avenir Next Heavy" panose="020B0503020202020204" pitchFamily="34" charset="0"/>
              </a:rPr>
              <a:t> </a:t>
            </a:r>
            <a:r>
              <a:rPr lang="en-GB" dirty="0" err="1">
                <a:latin typeface="Avenir Next Heavy" panose="020B0503020202020204" pitchFamily="34" charset="0"/>
              </a:rPr>
              <a:t>nxënit</a:t>
            </a:r>
            <a:r>
              <a:rPr lang="en-GB" dirty="0">
                <a:latin typeface="Avenir Next Heavy" panose="020B0503020202020204" pitchFamily="34" charset="0"/>
              </a:rPr>
              <a:t> </a:t>
            </a:r>
            <a:r>
              <a:rPr lang="en-GB" dirty="0" err="1">
                <a:latin typeface="Avenir Next Heavy" panose="020B0503020202020204" pitchFamily="34" charset="0"/>
              </a:rPr>
              <a:t>digjital</a:t>
            </a:r>
            <a:r>
              <a:rPr lang="en-GB" dirty="0">
                <a:latin typeface="Avenir Next Heavy" panose="020B0503020202020204" pitchFamily="34" charset="0"/>
              </a:rPr>
              <a:t>  </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EE4BCD9C-45FD-FFE0-74EE-547412B24FA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7048010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rgbClr val="518BCB"/>
                </a:solidFill>
              </a:rPr>
              <a:t>Kuizet online:</a:t>
            </a:r>
            <a:r>
              <a:rPr lang="sq-AL" sz="1400" b="1" dirty="0">
                <a:solidFill>
                  <a:schemeClr val="bg1">
                    <a:lumMod val="10000"/>
                  </a:schemeClr>
                </a:solidFill>
              </a:rPr>
              <a:t> </a:t>
            </a:r>
            <a:r>
              <a:rPr lang="sq-AL" sz="1400" dirty="0">
                <a:solidFill>
                  <a:schemeClr val="bg1">
                    <a:lumMod val="10000"/>
                  </a:schemeClr>
                </a:solidFill>
              </a:rPr>
              <a:t>Kuizet online mund të përdoren në fillim të orës së mësimit për t’i testuar njohuritë e nxënësve dhe për t'iu përgjigjur koncepteve të gabuara.</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 </a:t>
            </a:r>
            <a:r>
              <a:rPr lang="sq-AL" dirty="0">
                <a:solidFill>
                  <a:schemeClr val="bg1">
                    <a:lumMod val="10000"/>
                  </a:schemeClr>
                </a:solidFill>
              </a:rPr>
              <a:t>Idetë mbi vlerësimin </a:t>
            </a:r>
            <a:r>
              <a:rPr lang="sq-AL" dirty="0">
                <a:solidFill>
                  <a:schemeClr val="bg1">
                    <a:lumMod val="10000"/>
                  </a:schemeClr>
                </a:solidFill>
                <a:ea typeface="+mj-ea"/>
                <a:cs typeface="+mj-cs"/>
              </a:rPr>
              <a:t>formativ digjital</a:t>
            </a:r>
            <a:endParaRPr lang="en-XK" dirty="0">
              <a:solidFill>
                <a:schemeClr val="bg1">
                  <a:lumMod val="10000"/>
                </a:schemeClr>
              </a:solidFill>
            </a:endParaRPr>
          </a:p>
        </p:txBody>
      </p:sp>
    </p:spTree>
    <p:extLst>
      <p:ext uri="{BB962C8B-B14F-4D97-AF65-F5344CB8AC3E}">
        <p14:creationId xmlns:p14="http://schemas.microsoft.com/office/powerpoint/2010/main" val="314351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a:xfrm>
            <a:off x="922400" y="1215750"/>
            <a:ext cx="7704000" cy="572700"/>
          </a:xfrm>
        </p:spPr>
        <p:txBody>
          <a:bodyPr/>
          <a:lstStyle/>
          <a:p>
            <a:pPr marL="0" marR="0" lvl="0" indent="0" algn="ctr">
              <a:lnSpc>
                <a:spcPct val="90000"/>
              </a:lnSpc>
              <a:spcAft>
                <a:spcPts val="1200"/>
              </a:spcAft>
            </a:pPr>
            <a:r>
              <a:rPr lang="sq-AL" sz="2400" b="1" dirty="0"/>
              <a:t>Reflektimi para punëtorisë</a:t>
            </a:r>
            <a:br>
              <a:rPr lang="sq-AL" sz="2400" b="1" dirty="0"/>
            </a:br>
            <a:br>
              <a:rPr lang="sl-SI" altLang="en-US" sz="2400" b="1" dirty="0"/>
            </a:br>
            <a:r>
              <a:rPr lang="sq-AL" sz="2400" b="1" dirty="0"/>
              <a:t>Bëjini vetes këto pyetje</a:t>
            </a:r>
            <a:br>
              <a:rPr lang="sq-AL" sz="2400" b="1" dirty="0"/>
            </a:br>
            <a:br>
              <a:rPr lang="sq-AL" sz="2400" b="0" dirty="0"/>
            </a:br>
            <a:r>
              <a:rPr lang="sq-AL" sz="2400" b="0" dirty="0"/>
              <a:t>Çfarë dua të mësoj nga kjo punëtori? </a:t>
            </a:r>
            <a:br>
              <a:rPr lang="sq-AL" sz="2400" b="0" dirty="0"/>
            </a:br>
            <a:r>
              <a:rPr lang="sq-AL" sz="2400" b="0" dirty="0"/>
              <a:t>Çfarë strategjish të mësim-nxënies do të përdori?</a:t>
            </a:r>
          </a:p>
        </p:txBody>
      </p:sp>
      <p:sp>
        <p:nvSpPr>
          <p:cNvPr id="3" name="TextBox 2">
            <a:extLst>
              <a:ext uri="{FF2B5EF4-FFF2-40B4-BE49-F238E27FC236}">
                <a16:creationId xmlns:a16="http://schemas.microsoft.com/office/drawing/2014/main" id="{6BE7A7DE-1E47-F51F-EA03-9DF7F5C61D14}"/>
              </a:ext>
            </a:extLst>
          </p:cNvPr>
          <p:cNvSpPr txBox="1"/>
          <p:nvPr/>
        </p:nvSpPr>
        <p:spPr>
          <a:xfrm>
            <a:off x="1413164" y="4106487"/>
            <a:ext cx="3010761" cy="307777"/>
          </a:xfrm>
          <a:prstGeom prst="rect">
            <a:avLst/>
          </a:prstGeom>
          <a:noFill/>
        </p:spPr>
        <p:txBody>
          <a:bodyPr wrap="none" rtlCol="0">
            <a:spAutoFit/>
          </a:bodyPr>
          <a:lstStyle/>
          <a:p>
            <a:r>
              <a:rPr lang="en-GB" dirty="0"/>
              <a:t>M</a:t>
            </a:r>
            <a:r>
              <a:rPr lang="en-XK" dirty="0"/>
              <a:t>a kreative si reflektim qito 3 slides</a:t>
            </a:r>
          </a:p>
        </p:txBody>
      </p:sp>
    </p:spTree>
    <p:extLst>
      <p:ext uri="{BB962C8B-B14F-4D97-AF65-F5344CB8AC3E}">
        <p14:creationId xmlns:p14="http://schemas.microsoft.com/office/powerpoint/2010/main" val="14318491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Sondazhi online:</a:t>
            </a:r>
            <a:r>
              <a:rPr lang="sq-AL" sz="1400" b="1" dirty="0">
                <a:solidFill>
                  <a:srgbClr val="8393AE"/>
                </a:solidFill>
              </a:rPr>
              <a:t> </a:t>
            </a:r>
            <a:r>
              <a:rPr lang="sq-AL" sz="1400" dirty="0">
                <a:solidFill>
                  <a:schemeClr val="bg1">
                    <a:lumMod val="10000"/>
                  </a:schemeClr>
                </a:solidFill>
              </a:rPr>
              <a:t>Pyetjet përforcuese mund t'u përgjigjeni nëpërmjet një sondazhi online. </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 </a:t>
            </a:r>
            <a:r>
              <a:rPr lang="sq-AL" dirty="0">
                <a:solidFill>
                  <a:schemeClr val="bg1">
                    <a:lumMod val="10000"/>
                  </a:schemeClr>
                </a:solidFill>
              </a:rPr>
              <a:t>Idetë mbi vlerësimin </a:t>
            </a:r>
            <a:r>
              <a:rPr lang="sq-AL" dirty="0">
                <a:solidFill>
                  <a:schemeClr val="bg1">
                    <a:lumMod val="10000"/>
                  </a:schemeClr>
                </a:solidFill>
                <a:ea typeface="+mj-ea"/>
                <a:cs typeface="+mj-cs"/>
              </a:rPr>
              <a:t>formativ digjital</a:t>
            </a:r>
            <a:endParaRPr lang="en-XK" dirty="0">
              <a:solidFill>
                <a:schemeClr val="bg1">
                  <a:lumMod val="10000"/>
                </a:schemeClr>
              </a:solidFill>
            </a:endParaRPr>
          </a:p>
        </p:txBody>
      </p:sp>
    </p:spTree>
    <p:extLst>
      <p:ext uri="{BB962C8B-B14F-4D97-AF65-F5344CB8AC3E}">
        <p14:creationId xmlns:p14="http://schemas.microsoft.com/office/powerpoint/2010/main" val="3820324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Softueri për përpunimin e tekstit i bazuar në cloud ose programe të prezantimit:</a:t>
            </a:r>
          </a:p>
          <a:p>
            <a:pPr marL="152400" indent="0">
              <a:lnSpc>
                <a:spcPct val="90000"/>
              </a:lnSpc>
              <a:spcAft>
                <a:spcPts val="600"/>
              </a:spcAft>
              <a:buNone/>
            </a:pPr>
            <a:r>
              <a:rPr lang="sq-AL" sz="1400" dirty="0">
                <a:solidFill>
                  <a:schemeClr val="bg1">
                    <a:lumMod val="10000"/>
                  </a:schemeClr>
                </a:solidFill>
              </a:rPr>
              <a:t>Nxënësit mund të punojnë në mënyrë bashkëpunuese në dokumente dhe prezantime duke përdorur mjete të bazuara në cloud.</a:t>
            </a:r>
          </a:p>
          <a:p>
            <a:pPr marL="152400" indent="0">
              <a:lnSpc>
                <a:spcPct val="90000"/>
              </a:lnSpc>
              <a:spcAft>
                <a:spcPts val="600"/>
              </a:spcAft>
              <a:buNone/>
            </a:pPr>
            <a:endParaRPr lang="sl-SI"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Mësimdhënësit, po ashtu, mund t’i bashkojnë këto dokumente bashkëpunuese dhe ta vëzhgojnë punën që e bëjnë nxënësit.</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Idetë e të nxënit digjital bashkëpunues</a:t>
            </a:r>
            <a:endParaRPr lang="en-XK" dirty="0">
              <a:solidFill>
                <a:schemeClr val="bg1">
                  <a:lumMod val="10000"/>
                </a:schemeClr>
              </a:solidFill>
            </a:endParaRPr>
          </a:p>
        </p:txBody>
      </p:sp>
    </p:spTree>
    <p:extLst>
      <p:ext uri="{BB962C8B-B14F-4D97-AF65-F5344CB8AC3E}">
        <p14:creationId xmlns:p14="http://schemas.microsoft.com/office/powerpoint/2010/main" val="12505623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Sistemi i menaxhimit të mësim-nxënies</a:t>
            </a:r>
            <a:r>
              <a:rPr lang="sq-AL" sz="1400" dirty="0">
                <a:solidFill>
                  <a:srgbClr val="518BCB"/>
                </a:solidFill>
              </a:rPr>
              <a:t>:</a:t>
            </a:r>
            <a:r>
              <a:rPr lang="sq-AL" sz="1400" dirty="0">
                <a:solidFill>
                  <a:srgbClr val="8393AE"/>
                </a:solidFill>
              </a:rPr>
              <a:t> </a:t>
            </a:r>
            <a:r>
              <a:rPr lang="sq-AL" sz="1400" dirty="0">
                <a:solidFill>
                  <a:schemeClr val="bg1">
                    <a:lumMod val="10000"/>
                  </a:schemeClr>
                </a:solidFill>
              </a:rPr>
              <a:t>Mësimdhënësit i ngarkojnë burimet me nivele të ndryshme të vështirësisë në sistemin e menaxhimit të mësim-nxënies (p.sh. Google classroom, Moodle etj.). Nxënësit e zgjedhin një aktivitet që e pasqyron nivelin e tyre. Një pyetje përforcuese mund t'i ndihmojë ata të vendosin se cili burim është më i përshtatshëm. </a:t>
            </a:r>
          </a:p>
          <a:p>
            <a:pPr marL="152400" indent="0">
              <a:lnSpc>
                <a:spcPct val="90000"/>
              </a:lnSpc>
              <a:spcAft>
                <a:spcPts val="600"/>
              </a:spcAft>
              <a:buNone/>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Nxënësit punojnë në çifte të grupuara me aftësi dhe e ndihmojnë njëri-tjetrin për ta përfunduar punën.</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Idetë e të nxënit digjital bashkëpunues</a:t>
            </a:r>
            <a:endParaRPr lang="en-XK" dirty="0">
              <a:solidFill>
                <a:schemeClr val="bg1">
                  <a:lumMod val="10000"/>
                </a:schemeClr>
              </a:solidFill>
            </a:endParaRPr>
          </a:p>
        </p:txBody>
      </p:sp>
    </p:spTree>
    <p:extLst>
      <p:ext uri="{BB962C8B-B14F-4D97-AF65-F5344CB8AC3E}">
        <p14:creationId xmlns:p14="http://schemas.microsoft.com/office/powerpoint/2010/main" val="7125735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p:txBody>
          <a:bodyPr/>
          <a:lstStyle/>
          <a:p>
            <a:r>
              <a:rPr lang="en-GB" dirty="0" err="1">
                <a:latin typeface="Avenir Next Heavy" panose="020B0503020202020204" pitchFamily="34" charset="0"/>
              </a:rPr>
              <a:t>Tekstet</a:t>
            </a:r>
            <a:r>
              <a:rPr lang="en-GB" dirty="0">
                <a:latin typeface="Avenir Next Heavy" panose="020B0503020202020204" pitchFamily="34" charset="0"/>
              </a:rPr>
              <a:t> </a:t>
            </a:r>
            <a:r>
              <a:rPr lang="en-GB" dirty="0" err="1">
                <a:latin typeface="Avenir Next Heavy" panose="020B0503020202020204" pitchFamily="34" charset="0"/>
              </a:rPr>
              <a:t>shkollore</a:t>
            </a:r>
            <a:r>
              <a:rPr lang="en-GB" dirty="0">
                <a:latin typeface="Avenir Next Heavy" panose="020B0503020202020204" pitchFamily="34" charset="0"/>
              </a:rPr>
              <a:t>  </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2674695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Aktiviteti lidhur me tekstet shkollore</a:t>
            </a:r>
            <a:r>
              <a:rPr lang="sq-AL" sz="2000" dirty="0">
                <a:solidFill>
                  <a:schemeClr val="bg1"/>
                </a:solidFill>
                <a:ea typeface="+mj-ea"/>
                <a:cs typeface="+mj-cs"/>
              </a:rPr>
              <a:t> </a:t>
            </a:r>
            <a:br>
              <a:rPr lang="sq-AL" sz="2000" dirty="0">
                <a:solidFill>
                  <a:schemeClr val="bg1"/>
                </a:solidFill>
                <a:ea typeface="+mj-ea"/>
                <a:cs typeface="+mj-cs"/>
              </a:rPr>
            </a:br>
            <a:r>
              <a:rPr lang="sq-AL" sz="2000" dirty="0">
                <a:solidFill>
                  <a:schemeClr val="bg1"/>
                </a:solidFill>
                <a:ea typeface="+mj-ea"/>
                <a:cs typeface="+mj-cs"/>
              </a:rPr>
              <a:t>Shkëmbim në grup</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r>
              <a:rPr lang="sq-AL" sz="1400" b="1" dirty="0">
                <a:solidFill>
                  <a:schemeClr val="bg1"/>
                </a:solidFill>
              </a:rPr>
              <a:t>Punoni në çifte ose në grupe.</a:t>
            </a:r>
          </a:p>
          <a:p>
            <a:pPr marL="152400" indent="0">
              <a:lnSpc>
                <a:spcPct val="90000"/>
              </a:lnSpc>
              <a:spcAft>
                <a:spcPts val="600"/>
              </a:spcAft>
              <a:buNone/>
            </a:pPr>
            <a:r>
              <a:rPr lang="sq-AL" sz="1400" dirty="0">
                <a:solidFill>
                  <a:schemeClr val="bg1"/>
                </a:solidFill>
              </a:rPr>
              <a:t>Analizoni tekstin shkollor që e përdorni më shpesh.</a:t>
            </a:r>
          </a:p>
          <a:p>
            <a:pPr marL="152400" indent="0">
              <a:lnSpc>
                <a:spcPct val="90000"/>
              </a:lnSpc>
              <a:spcAft>
                <a:spcPts val="600"/>
              </a:spcAft>
              <a:buNone/>
            </a:pPr>
            <a:r>
              <a:rPr lang="sq-AL" sz="1400" dirty="0">
                <a:solidFill>
                  <a:schemeClr val="bg1"/>
                </a:solidFill>
              </a:rPr>
              <a:t>A e inkurajon mësimdhënien reaguese?</a:t>
            </a:r>
          </a:p>
          <a:p>
            <a:pPr marL="152400" indent="0">
              <a:lnSpc>
                <a:spcPct val="90000"/>
              </a:lnSpc>
              <a:spcAft>
                <a:spcPts val="600"/>
              </a:spcAft>
              <a:buNone/>
            </a:pPr>
            <a:r>
              <a:rPr lang="sq-AL" sz="1400" dirty="0">
                <a:solidFill>
                  <a:schemeClr val="bg1"/>
                </a:solidFill>
              </a:rPr>
              <a:t>Për shembull:</a:t>
            </a:r>
          </a:p>
          <a:p>
            <a:pPr marL="495300" indent="-342900">
              <a:lnSpc>
                <a:spcPct val="90000"/>
              </a:lnSpc>
              <a:spcAft>
                <a:spcPts val="600"/>
              </a:spcAft>
              <a:buFont typeface="+mj-lt"/>
              <a:buAutoNum type="arabicPeriod"/>
            </a:pPr>
            <a:r>
              <a:rPr lang="sq-AL" sz="1400" dirty="0">
                <a:solidFill>
                  <a:schemeClr val="bg1"/>
                </a:solidFill>
              </a:rPr>
              <a:t>A e inkurajon vendosjen e objektivave?</a:t>
            </a:r>
          </a:p>
          <a:p>
            <a:pPr marL="495300" indent="-342900">
              <a:lnSpc>
                <a:spcPct val="90000"/>
              </a:lnSpc>
              <a:spcAft>
                <a:spcPts val="600"/>
              </a:spcAft>
              <a:buFont typeface="+mj-lt"/>
              <a:buAutoNum type="arabicPeriod"/>
            </a:pPr>
            <a:r>
              <a:rPr lang="sq-AL" sz="1400" dirty="0">
                <a:solidFill>
                  <a:schemeClr val="bg1"/>
                </a:solidFill>
              </a:rPr>
              <a:t>A e inkurajon reflektimin?</a:t>
            </a:r>
          </a:p>
          <a:p>
            <a:pPr marL="495300" indent="-342900">
              <a:lnSpc>
                <a:spcPct val="90000"/>
              </a:lnSpc>
              <a:spcAft>
                <a:spcPts val="600"/>
              </a:spcAft>
              <a:buFont typeface="+mj-lt"/>
              <a:buAutoNum type="arabicPeriod"/>
            </a:pPr>
            <a:r>
              <a:rPr lang="sq-AL" sz="1400" dirty="0">
                <a:solidFill>
                  <a:schemeClr val="bg1"/>
                </a:solidFill>
              </a:rPr>
              <a:t>A i inkurajon nxënësit t’i organizojnë informatat në mënyra të ndryshme? (p.sh. harta mendore, ushtrime për riorganizimin e informatave)</a:t>
            </a:r>
          </a:p>
          <a:p>
            <a:pPr marL="495300" indent="-342900">
              <a:lnSpc>
                <a:spcPct val="90000"/>
              </a:lnSpc>
              <a:spcAft>
                <a:spcPts val="600"/>
              </a:spcAft>
              <a:buFont typeface="+mj-lt"/>
              <a:buAutoNum type="arabicPeriod"/>
            </a:pPr>
            <a:r>
              <a:rPr lang="sq-AL" sz="1400" dirty="0">
                <a:solidFill>
                  <a:schemeClr val="bg1"/>
                </a:solidFill>
              </a:rPr>
              <a:t>A e bënë rishikimin e të nxënit?</a:t>
            </a:r>
          </a:p>
          <a:p>
            <a:pPr marL="495300" indent="-342900">
              <a:lnSpc>
                <a:spcPct val="90000"/>
              </a:lnSpc>
              <a:spcAft>
                <a:spcPts val="600"/>
              </a:spcAft>
              <a:buFont typeface="+mj-lt"/>
              <a:buAutoNum type="arabicPeriod"/>
            </a:pPr>
            <a:r>
              <a:rPr lang="sq-AL" sz="1400" dirty="0">
                <a:solidFill>
                  <a:schemeClr val="bg1"/>
                </a:solidFill>
              </a:rPr>
              <a:t>A ka ushtrime të reflektimit mbi leximin?</a:t>
            </a:r>
          </a:p>
          <a:p>
            <a:pPr marL="495300" indent="-342900">
              <a:lnSpc>
                <a:spcPct val="90000"/>
              </a:lnSpc>
              <a:spcAft>
                <a:spcPts val="600"/>
              </a:spcAft>
              <a:buFont typeface="+mj-lt"/>
              <a:buAutoNum type="arabicPeriod"/>
            </a:pPr>
            <a:r>
              <a:rPr lang="sq-AL" sz="1400" dirty="0">
                <a:solidFill>
                  <a:schemeClr val="bg1"/>
                </a:solidFill>
              </a:rPr>
              <a:t>A i pyet nxënësit se si po mësojnë? </a:t>
            </a:r>
          </a:p>
          <a:p>
            <a:pPr marL="152400" indent="0">
              <a:lnSpc>
                <a:spcPct val="90000"/>
              </a:lnSpc>
              <a:spcAft>
                <a:spcPts val="600"/>
              </a:spcAft>
              <a:buNone/>
            </a:pPr>
            <a:r>
              <a:rPr lang="sq-AL" sz="1400" dirty="0">
                <a:solidFill>
                  <a:schemeClr val="bg1"/>
                </a:solidFill>
              </a:rPr>
              <a:t>*Teksti shkollor nuk është e thënë t'i bëjë të gjitha këto gjëra.</a:t>
            </a:r>
          </a:p>
          <a:p>
            <a:pPr marL="152400" indent="0">
              <a:lnSpc>
                <a:spcPct val="90000"/>
              </a:lnSpc>
              <a:spcAft>
                <a:spcPts val="600"/>
              </a:spcAft>
              <a:buNone/>
            </a:pPr>
            <a:r>
              <a:rPr lang="sq-AL" sz="1400" dirty="0">
                <a:solidFill>
                  <a:schemeClr val="bg1"/>
                </a:solidFill>
              </a:rPr>
              <a:t>Si do ta përmirësonit tekstin shkollor?</a:t>
            </a: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3842292181"/>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a:xfrm>
            <a:off x="713224" y="2115050"/>
            <a:ext cx="5401826" cy="1491300"/>
          </a:xfrm>
        </p:spPr>
        <p:txBody>
          <a:bodyPr/>
          <a:lstStyle/>
          <a:p>
            <a:r>
              <a:rPr lang="en-GB" dirty="0" err="1">
                <a:latin typeface="Avenir Next Heavy" panose="020B0503020202020204" pitchFamily="34" charset="0"/>
              </a:rPr>
              <a:t>Definicioni</a:t>
            </a:r>
            <a:r>
              <a:rPr lang="en-GB" dirty="0">
                <a:latin typeface="Avenir Next Heavy" panose="020B0503020202020204" pitchFamily="34" charset="0"/>
              </a:rPr>
              <a:t> </a:t>
            </a:r>
            <a:r>
              <a:rPr lang="en-GB" dirty="0" err="1">
                <a:latin typeface="Avenir Next Heavy" panose="020B0503020202020204" pitchFamily="34" charset="0"/>
              </a:rPr>
              <a:t>i</a:t>
            </a:r>
            <a:r>
              <a:rPr lang="en-GB" dirty="0">
                <a:latin typeface="Avenir Next Heavy" panose="020B0503020202020204" pitchFamily="34" charset="0"/>
              </a:rPr>
              <a:t> </a:t>
            </a:r>
            <a:r>
              <a:rPr lang="en-GB" dirty="0" err="1">
                <a:latin typeface="Avenir Next Heavy" panose="020B0503020202020204" pitchFamily="34" charset="0"/>
              </a:rPr>
              <a:t>mësimdhënies</a:t>
            </a:r>
            <a:r>
              <a:rPr lang="en-GB" dirty="0">
                <a:latin typeface="Avenir Next Heavy" panose="020B0503020202020204" pitchFamily="34" charset="0"/>
              </a:rPr>
              <a:t> </a:t>
            </a:r>
            <a:r>
              <a:rPr lang="en-GB" dirty="0" err="1">
                <a:latin typeface="Avenir Next Heavy" panose="020B0503020202020204" pitchFamily="34" charset="0"/>
              </a:rPr>
              <a:t>dhe</a:t>
            </a:r>
            <a:r>
              <a:rPr lang="en-GB" dirty="0">
                <a:latin typeface="Avenir Next Heavy" panose="020B0503020202020204" pitchFamily="34" charset="0"/>
              </a:rPr>
              <a:t> </a:t>
            </a:r>
            <a:r>
              <a:rPr lang="en-GB" dirty="0" err="1">
                <a:latin typeface="Avenir Next Heavy" panose="020B0503020202020204" pitchFamily="34" charset="0"/>
              </a:rPr>
              <a:t>mësim-nxënies</a:t>
            </a:r>
            <a:r>
              <a:rPr lang="en-GB" dirty="0">
                <a:latin typeface="Avenir Next Heavy" panose="020B0503020202020204" pitchFamily="34" charset="0"/>
              </a:rPr>
              <a:t> </a:t>
            </a:r>
            <a:r>
              <a:rPr lang="en-GB" dirty="0" err="1">
                <a:latin typeface="Avenir Next Heavy" panose="020B0503020202020204" pitchFamily="34" charset="0"/>
              </a:rPr>
              <a:t>së</a:t>
            </a:r>
            <a:r>
              <a:rPr lang="en-GB" dirty="0">
                <a:latin typeface="Avenir Next Heavy" panose="020B0503020202020204" pitchFamily="34" charset="0"/>
              </a:rPr>
              <a:t> </a:t>
            </a:r>
            <a:r>
              <a:rPr lang="en-GB" dirty="0" err="1">
                <a:latin typeface="Avenir Next Heavy" panose="020B0503020202020204" pitchFamily="34" charset="0"/>
              </a:rPr>
              <a:t>cilësisë</a:t>
            </a:r>
            <a:r>
              <a:rPr lang="en-GB" dirty="0">
                <a:latin typeface="Avenir Next Heavy" panose="020B0503020202020204" pitchFamily="34" charset="0"/>
              </a:rPr>
              <a:t> </a:t>
            </a:r>
            <a:r>
              <a:rPr lang="en-GB" dirty="0" err="1">
                <a:latin typeface="Avenir Next Heavy" panose="020B0503020202020204" pitchFamily="34" charset="0"/>
              </a:rPr>
              <a:t>së</a:t>
            </a:r>
            <a:r>
              <a:rPr lang="en-GB" dirty="0">
                <a:latin typeface="Avenir Next Heavy" panose="020B0503020202020204" pitchFamily="34" charset="0"/>
              </a:rPr>
              <a:t> </a:t>
            </a:r>
            <a:r>
              <a:rPr lang="en-GB" dirty="0" err="1">
                <a:latin typeface="Avenir Next Heavy" panose="020B0503020202020204" pitchFamily="34" charset="0"/>
              </a:rPr>
              <a:t>lartë</a:t>
            </a:r>
            <a:r>
              <a:rPr lang="en-GB" dirty="0">
                <a:latin typeface="Avenir Next Heavy" panose="020B0503020202020204" pitchFamily="34" charset="0"/>
              </a:rPr>
              <a:t>  </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dirty="0"/>
          </a:p>
        </p:txBody>
      </p:sp>
    </p:spTree>
    <p:extLst>
      <p:ext uri="{BB962C8B-B14F-4D97-AF65-F5344CB8AC3E}">
        <p14:creationId xmlns:p14="http://schemas.microsoft.com/office/powerpoint/2010/main" val="28565573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Definicioni i mësimdhënies dhe të nxënit me cilësi të lartë </a:t>
            </a:r>
            <a:br>
              <a:rPr lang="sq-AL" dirty="0">
                <a:solidFill>
                  <a:schemeClr val="bg1"/>
                </a:solidFill>
                <a:ea typeface="+mj-ea"/>
                <a:cs typeface="+mj-cs"/>
              </a:rPr>
            </a:br>
            <a:r>
              <a:rPr lang="sq-AL" dirty="0">
                <a:solidFill>
                  <a:schemeClr val="bg1"/>
                </a:solidFill>
                <a:ea typeface="+mj-ea"/>
                <a:cs typeface="+mj-cs"/>
              </a:rPr>
              <a:t> </a:t>
            </a:r>
            <a:r>
              <a:rPr lang="sq-AL" sz="2000" dirty="0">
                <a:solidFill>
                  <a:schemeClr val="bg1"/>
                </a:solidFill>
                <a:ea typeface="+mj-ea"/>
                <a:cs typeface="+mj-cs"/>
              </a:rPr>
              <a:t>Aktivitet i bazuar në detyrë</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Shikoni definicionin e mësimdhënies dhe mësim-nxënies së cilësisë së lartë në sllajdin vijues.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b="1" dirty="0">
                <a:solidFill>
                  <a:schemeClr val="bg1"/>
                </a:solidFill>
              </a:rPr>
              <a:t>Punoni në çifte ose në grupe.</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Diskutoni definicionin dhe shkruani definicionin e ri të mësimdhënies dhe mësim-nxënies së cilësisë së lartë me mësimdhënie reaguese në thelb.</a:t>
            </a: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256948405"/>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sz="2400" b="1" dirty="0"/>
              <a:t>Definicioni i mësimdhënies dhe mësim-nxënies së cilësisë së lartë</a:t>
            </a:r>
          </a:p>
        </p:txBody>
      </p:sp>
      <p:graphicFrame>
        <p:nvGraphicFramePr>
          <p:cNvPr id="5" name="Table 5">
            <a:extLst>
              <a:ext uri="{FF2B5EF4-FFF2-40B4-BE49-F238E27FC236}">
                <a16:creationId xmlns:a16="http://schemas.microsoft.com/office/drawing/2014/main" id="{DB65BA23-BDE7-0139-DC92-D742BF6DE1BF}"/>
              </a:ext>
            </a:extLst>
          </p:cNvPr>
          <p:cNvGraphicFramePr>
            <a:graphicFrameLocks noGrp="1"/>
          </p:cNvGraphicFramePr>
          <p:nvPr/>
        </p:nvGraphicFramePr>
        <p:xfrm>
          <a:off x="922400" y="1451875"/>
          <a:ext cx="7704000" cy="3459480"/>
        </p:xfrm>
        <a:graphic>
          <a:graphicData uri="http://schemas.openxmlformats.org/drawingml/2006/table">
            <a:tbl>
              <a:tblPr firstRow="1" bandRow="1">
                <a:tableStyleId>{5125D04F-9EB8-46EC-B540-F5C6E4D42CA6}</a:tableStyleId>
              </a:tblPr>
              <a:tblGrid>
                <a:gridCol w="1926000">
                  <a:extLst>
                    <a:ext uri="{9D8B030D-6E8A-4147-A177-3AD203B41FA5}">
                      <a16:colId xmlns:a16="http://schemas.microsoft.com/office/drawing/2014/main" val="1630223560"/>
                    </a:ext>
                  </a:extLst>
                </a:gridCol>
                <a:gridCol w="1926000">
                  <a:extLst>
                    <a:ext uri="{9D8B030D-6E8A-4147-A177-3AD203B41FA5}">
                      <a16:colId xmlns:a16="http://schemas.microsoft.com/office/drawing/2014/main" val="2035267473"/>
                    </a:ext>
                  </a:extLst>
                </a:gridCol>
                <a:gridCol w="1926000">
                  <a:extLst>
                    <a:ext uri="{9D8B030D-6E8A-4147-A177-3AD203B41FA5}">
                      <a16:colId xmlns:a16="http://schemas.microsoft.com/office/drawing/2014/main" val="4115078890"/>
                    </a:ext>
                  </a:extLst>
                </a:gridCol>
                <a:gridCol w="1926000">
                  <a:extLst>
                    <a:ext uri="{9D8B030D-6E8A-4147-A177-3AD203B41FA5}">
                      <a16:colId xmlns:a16="http://schemas.microsoft.com/office/drawing/2014/main" val="1588930936"/>
                    </a:ext>
                  </a:extLst>
                </a:gridCol>
              </a:tblGrid>
              <a:tr h="370840">
                <a:tc>
                  <a:txBody>
                    <a:bodyPr/>
                    <a:lstStyle/>
                    <a:p>
                      <a:r>
                        <a:rPr lang="sq-AL" sz="1100" b="0" i="0" dirty="0">
                          <a:solidFill>
                            <a:schemeClr val="bg1">
                              <a:lumMod val="10000"/>
                            </a:schemeClr>
                          </a:solidFill>
                          <a:latin typeface="Avenir Light" panose="020B0402020203020204" pitchFamily="34" charset="77"/>
                        </a:rPr>
                        <a:t>Mban fokusin e qëndrueshëm në qëllimin e përgjithshëm të kurrikulës.</a:t>
                      </a:r>
                    </a:p>
                  </a:txBody>
                  <a:tcPr>
                    <a:solidFill>
                      <a:srgbClr val="86B5E7">
                        <a:alpha val="76863"/>
                      </a:srgbClr>
                    </a:solidFill>
                  </a:tcPr>
                </a:tc>
                <a:tc>
                  <a:txBody>
                    <a:bodyPr/>
                    <a:lstStyle/>
                    <a:p>
                      <a:r>
                        <a:rPr lang="sq-AL" sz="1100" b="0" i="0" dirty="0">
                          <a:solidFill>
                            <a:schemeClr val="bg1">
                              <a:lumMod val="10000"/>
                            </a:schemeClr>
                          </a:solidFill>
                          <a:latin typeface="Avenir Light" panose="020B0402020203020204" pitchFamily="34" charset="77"/>
                        </a:rPr>
                        <a:t>Vendos detyra dhe zgjedh burime që ndërtohen mbi njohuritë dhe përvojën e mëhershme. </a:t>
                      </a:r>
                    </a:p>
                  </a:txBody>
                  <a:tcPr>
                    <a:solidFill>
                      <a:srgbClr val="86B5E7">
                        <a:alpha val="56863"/>
                      </a:srgbClr>
                    </a:solidFill>
                  </a:tcPr>
                </a:tc>
                <a:tc>
                  <a:txBody>
                    <a:bodyPr/>
                    <a:lstStyle/>
                    <a:p>
                      <a:r>
                        <a:rPr lang="sq-AL" sz="1100" b="0" i="0" u="none" strike="noStrike">
                          <a:solidFill>
                            <a:schemeClr val="bg1">
                              <a:lumMod val="10000"/>
                            </a:schemeClr>
                          </a:solidFill>
                          <a:latin typeface="Avenir Light" panose="020B0402020203020204" pitchFamily="34" charset="77"/>
                          <a:ea typeface="+mn-ea"/>
                          <a:cs typeface="+mn-cs"/>
                        </a:rPr>
                        <a:t>Përforcon rregullisht përgjegjësitë ndër-kurrikulare, duke përfshirë shkrim-leximin, numrat dhe kompetencën digjitale, dhe ofron mundësi për t'i praktikuar ato.</a:t>
                      </a:r>
                    </a:p>
                  </a:txBody>
                  <a:tcPr>
                    <a:solidFill>
                      <a:srgbClr val="86B5E7">
                        <a:alpha val="36863"/>
                      </a:srgbClr>
                    </a:solidFill>
                  </a:tcPr>
                </a:tc>
                <a:tc>
                  <a:txBody>
                    <a:bodyPr/>
                    <a:lstStyle/>
                    <a:p>
                      <a:r>
                        <a:rPr lang="sq-AL" sz="1100" b="0" i="0" u="none" strike="noStrike">
                          <a:solidFill>
                            <a:schemeClr val="bg1">
                              <a:lumMod val="10000"/>
                            </a:schemeClr>
                          </a:solidFill>
                          <a:latin typeface="Avenir Light" panose="020B0402020203020204" pitchFamily="34" charset="77"/>
                          <a:ea typeface="+mn-ea"/>
                          <a:cs typeface="+mn-cs"/>
                        </a:rPr>
                        <a:t>Inkurajon fëmijët dhe të rinjtë që të marrin përgjegjësi të shtuar për të nxënit e tyre.</a:t>
                      </a:r>
                    </a:p>
                  </a:txBody>
                  <a:tcPr>
                    <a:solidFill>
                      <a:srgbClr val="86B5E7">
                        <a:alpha val="16863"/>
                      </a:srgbClr>
                    </a:solidFill>
                  </a:tcPr>
                </a:tc>
                <a:extLst>
                  <a:ext uri="{0D108BD9-81ED-4DB2-BD59-A6C34878D82A}">
                    <a16:rowId xmlns:a16="http://schemas.microsoft.com/office/drawing/2014/main" val="2107223961"/>
                  </a:ext>
                </a:extLst>
              </a:tr>
              <a:tr h="370840">
                <a:tc>
                  <a:txBody>
                    <a:bodyPr/>
                    <a:lstStyle/>
                    <a:p>
                      <a:r>
                        <a:rPr lang="sq-AL" sz="1100" b="0" i="0" u="none" strike="noStrike">
                          <a:solidFill>
                            <a:schemeClr val="bg1">
                              <a:lumMod val="10000"/>
                            </a:schemeClr>
                          </a:solidFill>
                          <a:latin typeface="Avenir Light" panose="020B0402020203020204" pitchFamily="34" charset="77"/>
                          <a:ea typeface="+mn-ea"/>
                          <a:cs typeface="+mn-cs"/>
                        </a:rPr>
                        <a:t>Inkurajon fëmijët dhe të rinjtë që të marrin përgjegjësi të shtuar për të nxënit e tyre.</a:t>
                      </a:r>
                    </a:p>
                  </a:txBody>
                  <a:tcPr>
                    <a:solidFill>
                      <a:srgbClr val="86B5E7">
                        <a:alpha val="76863"/>
                      </a:srgbClr>
                    </a:solidFill>
                  </a:tcPr>
                </a:tc>
                <a:tc>
                  <a:txBody>
                    <a:bodyPr/>
                    <a:lstStyle/>
                    <a:p>
                      <a:r>
                        <a:rPr lang="sq-AL" sz="1100" b="0" i="0" u="none" strike="noStrike">
                          <a:solidFill>
                            <a:schemeClr val="bg1">
                              <a:lumMod val="10000"/>
                            </a:schemeClr>
                          </a:solidFill>
                          <a:latin typeface="Avenir Light" panose="020B0402020203020204" pitchFamily="34" charset="77"/>
                          <a:ea typeface="+mn-ea"/>
                          <a:cs typeface="+mn-cs"/>
                        </a:rPr>
                        <a:t>Nxit bashkëpunimin.</a:t>
                      </a:r>
                    </a:p>
                  </a:txBody>
                  <a:tcPr>
                    <a:solidFill>
                      <a:srgbClr val="86B5E7">
                        <a:alpha val="56863"/>
                      </a:srgbClr>
                    </a:solidFill>
                  </a:tcPr>
                </a:tc>
                <a:tc>
                  <a:txBody>
                    <a:bodyPr/>
                    <a:lstStyle/>
                    <a:p>
                      <a:r>
                        <a:rPr lang="sq-AL" sz="1100" b="0" i="0" u="none" strike="noStrike">
                          <a:solidFill>
                            <a:schemeClr val="bg1">
                              <a:lumMod val="10000"/>
                            </a:schemeClr>
                          </a:solidFill>
                          <a:latin typeface="Avenir Light" panose="020B0402020203020204" pitchFamily="34" charset="77"/>
                          <a:ea typeface="+mn-ea"/>
                          <a:cs typeface="+mn-cs"/>
                        </a:rPr>
                        <a:t>Krijon kontekste autentike për të mësuar</a:t>
                      </a:r>
                    </a:p>
                  </a:txBody>
                  <a:tcPr>
                    <a:solidFill>
                      <a:srgbClr val="86B5E7">
                        <a:alpha val="36863"/>
                      </a:srgbClr>
                    </a:solidFill>
                  </a:tcPr>
                </a:tc>
                <a:tc>
                  <a:txBody>
                    <a:bodyPr/>
                    <a:lstStyle/>
                    <a:p>
                      <a:r>
                        <a:rPr lang="sq-AL" sz="1100" b="0" i="0" u="none" strike="noStrike">
                          <a:solidFill>
                            <a:schemeClr val="bg1">
                              <a:lumMod val="10000"/>
                            </a:schemeClr>
                          </a:solidFill>
                          <a:latin typeface="Avenir Light" panose="020B0402020203020204" pitchFamily="34" charset="77"/>
                          <a:ea typeface="+mn-ea"/>
                          <a:cs typeface="+mn-cs"/>
                        </a:rPr>
                        <a:t>Do të thotë aplikon vlerësimin për parimet e të nxënit.</a:t>
                      </a:r>
                    </a:p>
                  </a:txBody>
                  <a:tcPr>
                    <a:solidFill>
                      <a:srgbClr val="86B5E7">
                        <a:alpha val="16863"/>
                      </a:srgbClr>
                    </a:solidFill>
                  </a:tcPr>
                </a:tc>
                <a:extLst>
                  <a:ext uri="{0D108BD9-81ED-4DB2-BD59-A6C34878D82A}">
                    <a16:rowId xmlns:a16="http://schemas.microsoft.com/office/drawing/2014/main" val="632202991"/>
                  </a:ext>
                </a:extLst>
              </a:tr>
              <a:tr h="370840">
                <a:tc>
                  <a:txBody>
                    <a:bodyPr/>
                    <a:lstStyle/>
                    <a:p>
                      <a:r>
                        <a:rPr lang="sq-AL" sz="1100" b="0" i="0" u="none" strike="noStrike" dirty="0">
                          <a:solidFill>
                            <a:schemeClr val="bg1">
                              <a:lumMod val="10000"/>
                            </a:schemeClr>
                          </a:solidFill>
                          <a:latin typeface="Avenir Light" panose="020B0402020203020204" pitchFamily="34" charset="77"/>
                          <a:ea typeface="+mn-ea"/>
                          <a:cs typeface="+mn-cs"/>
                        </a:rPr>
                        <a:t>Lëviz brenda dhe nëpër fusha të të nxënit dhe përvojës.</a:t>
                      </a:r>
                    </a:p>
                  </a:txBody>
                  <a:tcPr>
                    <a:solidFill>
                      <a:srgbClr val="86B5E7">
                        <a:alpha val="76863"/>
                      </a:srgbClr>
                    </a:solidFill>
                  </a:tcPr>
                </a:tc>
                <a:tc>
                  <a:txBody>
                    <a:bodyPr/>
                    <a:lstStyle/>
                    <a:p>
                      <a:r>
                        <a:rPr lang="sq-AL" sz="1100" b="0" i="0" u="none" strike="noStrike" dirty="0">
                          <a:solidFill>
                            <a:schemeClr val="bg1">
                              <a:lumMod val="10000"/>
                            </a:schemeClr>
                          </a:solidFill>
                          <a:latin typeface="Avenir Light" panose="020B0402020203020204" pitchFamily="34" charset="77"/>
                          <a:ea typeface="+mn-ea"/>
                          <a:cs typeface="+mn-cs"/>
                        </a:rPr>
                        <a:t>Lëviz brenda dhe nëpër fusha të të nxënit dhe përvojës.</a:t>
                      </a:r>
                    </a:p>
                  </a:txBody>
                  <a:tcPr>
                    <a:solidFill>
                      <a:srgbClr val="86B5E7">
                        <a:alpha val="56863"/>
                      </a:srgbClr>
                    </a:solidFill>
                  </a:tcPr>
                </a:tc>
                <a:tc>
                  <a:txBody>
                    <a:bodyPr/>
                    <a:lstStyle/>
                    <a:p>
                      <a:r>
                        <a:rPr lang="sq-AL" sz="1100" b="0" i="0" u="none" strike="noStrike" dirty="0">
                          <a:solidFill>
                            <a:schemeClr val="bg1">
                              <a:lumMod val="10000"/>
                            </a:schemeClr>
                          </a:solidFill>
                          <a:latin typeface="Avenir Light" panose="020B0402020203020204" pitchFamily="34" charset="77"/>
                          <a:ea typeface="+mn-ea"/>
                          <a:cs typeface="+mn-cs"/>
                        </a:rPr>
                        <a:t>Sfidon të gjithë nxënësit duke i inkurajuar ata ta njohin rëndësinë e përpjekjeve të vazhdueshme në përmbushjen e pritshmërive që janë të larta por të arritshme për ta.</a:t>
                      </a:r>
                    </a:p>
                  </a:txBody>
                  <a:tcPr>
                    <a:solidFill>
                      <a:srgbClr val="86B5E7">
                        <a:alpha val="36863"/>
                      </a:srgbClr>
                    </a:solidFill>
                  </a:tcPr>
                </a:tc>
                <a:tc>
                  <a:txBody>
                    <a:bodyPr/>
                    <a:lstStyle/>
                    <a:p>
                      <a:r>
                        <a:rPr lang="sq-AL" sz="1100" b="0" i="0" u="none" strike="noStrike" dirty="0">
                          <a:solidFill>
                            <a:schemeClr val="bg1">
                              <a:lumMod val="10000"/>
                            </a:schemeClr>
                          </a:solidFill>
                          <a:latin typeface="Avenir Light" panose="020B0402020203020204" pitchFamily="34" charset="77"/>
                          <a:ea typeface="+mn-ea"/>
                          <a:cs typeface="+mn-cs"/>
                        </a:rPr>
                        <a:t>Do të thotë aplikimin e qasjeve të përziera duke përfshirë edhe ato që promovojnë zgjidhjen e problemeve, të menduarit krijues dhe kritik.</a:t>
                      </a:r>
                    </a:p>
                  </a:txBody>
                  <a:tcPr>
                    <a:solidFill>
                      <a:srgbClr val="86B5E7">
                        <a:alpha val="16863"/>
                      </a:srgbClr>
                    </a:solidFill>
                  </a:tcPr>
                </a:tc>
                <a:extLst>
                  <a:ext uri="{0D108BD9-81ED-4DB2-BD59-A6C34878D82A}">
                    <a16:rowId xmlns:a16="http://schemas.microsoft.com/office/drawing/2014/main" val="1619077578"/>
                  </a:ext>
                </a:extLst>
              </a:tr>
            </a:tbl>
          </a:graphicData>
        </a:graphic>
      </p:graphicFrame>
    </p:spTree>
    <p:extLst>
      <p:ext uri="{BB962C8B-B14F-4D97-AF65-F5344CB8AC3E}">
        <p14:creationId xmlns:p14="http://schemas.microsoft.com/office/powerpoint/2010/main" val="10210411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b="1" dirty="0">
                <a:solidFill>
                  <a:schemeClr val="bg1"/>
                </a:solidFill>
              </a:rPr>
              <a:t>Aktiviteti lidhur me vetë-studimin e shkollës.</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Paramendoni që shkolla e juaj do të inspektohet dhe ju duhet ta shkruani një vetë-studim. </a:t>
            </a:r>
          </a:p>
          <a:p>
            <a:pPr marL="152400" indent="0">
              <a:lnSpc>
                <a:spcPct val="90000"/>
              </a:lnSpc>
              <a:spcAft>
                <a:spcPts val="600"/>
              </a:spcAft>
              <a:buNone/>
            </a:pPr>
            <a:r>
              <a:rPr lang="sq-AL" sz="1400" dirty="0">
                <a:solidFill>
                  <a:schemeClr val="bg1"/>
                </a:solidFill>
              </a:rPr>
              <a:t>Shikoni standardin 3 më poshtë dhe përgjigjuni pyetjeve lidhur me shkollën tuaj. Vendosni se si do të siguroni dëshmi për mendimin tuaj.</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b="1" i="1" dirty="0">
                <a:solidFill>
                  <a:schemeClr val="bg1"/>
                </a:solidFill>
              </a:rPr>
              <a:t>Standardi 3 Plotësimi i nevojave individuale të nxënësve</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b="1" dirty="0">
                <a:solidFill>
                  <a:schemeClr val="bg1"/>
                </a:solidFill>
              </a:rPr>
              <a:t>Sa ua mundësojnë mësimdhënësit të gjithë nxënësve të mësojnë me sukses?</a:t>
            </a:r>
          </a:p>
          <a:p>
            <a:pPr marL="152400" indent="0">
              <a:lnSpc>
                <a:spcPct val="90000"/>
              </a:lnSpc>
              <a:spcAft>
                <a:spcPts val="600"/>
              </a:spcAft>
              <a:buNone/>
            </a:pPr>
            <a:r>
              <a:rPr lang="sq-AL" sz="1400" b="1" dirty="0">
                <a:solidFill>
                  <a:schemeClr val="bg1"/>
                </a:solidFill>
              </a:rPr>
              <a:t>Sa mirë janë diferencuar njësitë mësimore për t’i përmbushur nevojat individuale të nxënësve?</a:t>
            </a:r>
          </a:p>
          <a:p>
            <a:pPr marL="152400" indent="0">
              <a:lnSpc>
                <a:spcPct val="90000"/>
              </a:lnSpc>
              <a:spcAft>
                <a:spcPts val="600"/>
              </a:spcAft>
              <a:buNone/>
            </a:pPr>
            <a:r>
              <a:rPr lang="sq-AL" sz="1400" b="1" dirty="0">
                <a:solidFill>
                  <a:schemeClr val="bg1"/>
                </a:solidFill>
              </a:rPr>
              <a:t>Si janë përfshirë nxënësit nxënësit në mësim-nxënien e tyre?</a:t>
            </a:r>
          </a:p>
          <a:p>
            <a:pPr marL="152400" indent="0">
              <a:lnSpc>
                <a:spcPct val="90000"/>
              </a:lnSpc>
              <a:spcAft>
                <a:spcPts val="600"/>
              </a:spcAft>
              <a:buNone/>
            </a:pPr>
            <a:r>
              <a:rPr lang="sq-AL" sz="1400" b="1" dirty="0">
                <a:solidFill>
                  <a:schemeClr val="bg1"/>
                </a:solidFill>
              </a:rPr>
              <a:t>A janë inkurajuar nxënësit që të reflektojnë mbi mënyrën se si ata mësojnë përveç rezultatit të të nxënit të tyre?</a:t>
            </a: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267891391"/>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dirty="0">
                <a:solidFill>
                  <a:srgbClr val="518BCB"/>
                </a:solidFill>
              </a:rPr>
              <a:t>Inspektorët e shkollës do të mbledhin dëshmi nga:</a:t>
            </a:r>
          </a:p>
          <a:p>
            <a:pPr>
              <a:lnSpc>
                <a:spcPct val="90000"/>
              </a:lnSpc>
              <a:spcAft>
                <a:spcPts val="600"/>
              </a:spcAft>
            </a:pPr>
            <a:r>
              <a:rPr lang="sq-AL" sz="1400" dirty="0">
                <a:solidFill>
                  <a:srgbClr val="518BCB"/>
                </a:solidFill>
                <a:latin typeface="Avenir Light" panose="020B0402020203020204" pitchFamily="34" charset="77"/>
              </a:rPr>
              <a:t>Dokumentacioni i planifikimit.</a:t>
            </a:r>
          </a:p>
          <a:p>
            <a:pPr>
              <a:lnSpc>
                <a:spcPct val="90000"/>
              </a:lnSpc>
              <a:spcAft>
                <a:spcPts val="600"/>
              </a:spcAft>
            </a:pPr>
            <a:r>
              <a:rPr lang="sq-AL" sz="1400" dirty="0">
                <a:solidFill>
                  <a:srgbClr val="518BCB"/>
                </a:solidFill>
                <a:latin typeface="Avenir Light" panose="020B0402020203020204" pitchFamily="34" charset="77"/>
              </a:rPr>
              <a:t>Vëzhgimi i orëve të mësimit</a:t>
            </a:r>
          </a:p>
          <a:p>
            <a:pPr>
              <a:lnSpc>
                <a:spcPct val="90000"/>
              </a:lnSpc>
              <a:spcAft>
                <a:spcPts val="600"/>
              </a:spcAft>
            </a:pPr>
            <a:r>
              <a:rPr lang="sq-AL" sz="1400" dirty="0">
                <a:solidFill>
                  <a:srgbClr val="518BCB"/>
                </a:solidFill>
                <a:latin typeface="Avenir Light" panose="020B0402020203020204" pitchFamily="34" charset="77"/>
              </a:rPr>
              <a:t>Bisedat me nxënës, stafin dhe prindërit.</a:t>
            </a:r>
          </a:p>
          <a:p>
            <a:pPr>
              <a:lnSpc>
                <a:spcPct val="90000"/>
              </a:lnSpc>
              <a:spcAft>
                <a:spcPts val="600"/>
              </a:spcAft>
            </a:pPr>
            <a:r>
              <a:rPr lang="sq-AL" sz="1400" dirty="0">
                <a:solidFill>
                  <a:srgbClr val="518BCB"/>
                </a:solidFill>
                <a:latin typeface="Avenir Light" panose="020B0402020203020204" pitchFamily="34" charset="77"/>
              </a:rPr>
              <a:t>Pyetësorët e stafit, prindërve dhe nxënësve</a:t>
            </a:r>
          </a:p>
          <a:p>
            <a:pPr>
              <a:lnSpc>
                <a:spcPct val="90000"/>
              </a:lnSpc>
              <a:spcAft>
                <a:spcPts val="600"/>
              </a:spcAft>
            </a:pPr>
            <a:r>
              <a:rPr lang="sq-AL" sz="1400" dirty="0">
                <a:solidFill>
                  <a:srgbClr val="518BCB"/>
                </a:solidFill>
                <a:latin typeface="Avenir Light" panose="020B0402020203020204" pitchFamily="34" charset="77"/>
              </a:rPr>
              <a:t>Të dhënat e vlerësimit</a:t>
            </a:r>
          </a:p>
          <a:p>
            <a:pPr marL="1143000" lvl="2" indent="0">
              <a:lnSpc>
                <a:spcPct val="90000"/>
              </a:lnSpc>
              <a:spcAft>
                <a:spcPts val="600"/>
              </a:spcAft>
              <a:buNone/>
            </a:pPr>
            <a:endParaRPr lang="sl-SI" dirty="0">
              <a:solidFill>
                <a:srgbClr val="518BCB"/>
              </a:solidFill>
              <a:latin typeface="Avenir Light" panose="020B0402020203020204" pitchFamily="34" charset="77"/>
            </a:endParaRPr>
          </a:p>
          <a:p>
            <a:pPr marL="228600" indent="0">
              <a:lnSpc>
                <a:spcPct val="90000"/>
              </a:lnSpc>
              <a:spcAft>
                <a:spcPts val="600"/>
              </a:spcAft>
              <a:buNone/>
            </a:pPr>
            <a:r>
              <a:rPr lang="sq-AL" sz="1400" dirty="0">
                <a:solidFill>
                  <a:srgbClr val="518BCB"/>
                </a:solidFill>
              </a:rPr>
              <a:t>Dëshmitë duhet të tregojnë të njëjtat konkluzione. </a:t>
            </a:r>
          </a:p>
          <a:p>
            <a:pPr marL="152400" indent="0">
              <a:lnSpc>
                <a:spcPct val="90000"/>
              </a:lnSpc>
              <a:spcAft>
                <a:spcPts val="600"/>
              </a:spcAft>
              <a:buNone/>
            </a:pPr>
            <a:endParaRPr lang="sq-AL" sz="1400" b="1" dirty="0">
              <a:solidFill>
                <a:srgbClr val="518BCB"/>
              </a:solidFill>
            </a:endParaRPr>
          </a:p>
          <a:p>
            <a:pPr marL="152400" indent="0">
              <a:lnSpc>
                <a:spcPct val="90000"/>
              </a:lnSpc>
              <a:spcAft>
                <a:spcPts val="600"/>
              </a:spcAft>
              <a:buNone/>
            </a:pPr>
            <a:endParaRPr lang="sq-AL" sz="1400" dirty="0">
              <a:solidFill>
                <a:srgbClr val="518BCB"/>
              </a:solidFill>
            </a:endParaRPr>
          </a:p>
          <a:p>
            <a:pPr marL="152400" indent="0">
              <a:lnSpc>
                <a:spcPct val="120000"/>
              </a:lnSpc>
              <a:spcAft>
                <a:spcPts val="600"/>
              </a:spcAft>
              <a:buNone/>
            </a:pPr>
            <a:endParaRPr lang="sq-AL" sz="1400" dirty="0">
              <a:solidFill>
                <a:srgbClr val="518BCB"/>
              </a:solidFill>
              <a:latin typeface="Avenir Light" panose="020B0402020203020204" pitchFamily="34" charset="77"/>
            </a:endParaRPr>
          </a:p>
          <a:p>
            <a:pPr marL="152400" indent="0">
              <a:buNone/>
            </a:pPr>
            <a:endParaRPr lang="sq-AL" sz="1400" i="1" dirty="0">
              <a:solidFill>
                <a:srgbClr val="518BCB"/>
              </a:solidFill>
            </a:endParaRPr>
          </a:p>
          <a:p>
            <a:pPr>
              <a:buClr>
                <a:srgbClr val="518BCB"/>
              </a:buClr>
            </a:pPr>
            <a:endParaRPr lang="sq-AL" sz="1400" b="1"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err="1">
                <a:solidFill>
                  <a:srgbClr val="518BCB"/>
                </a:solidFill>
              </a:rPr>
              <a:t>Përgjigje</a:t>
            </a:r>
            <a:r>
              <a:rPr lang="en-GB" sz="2400" dirty="0">
                <a:solidFill>
                  <a:srgbClr val="518BCB"/>
                </a:solidFill>
              </a:rPr>
              <a:t> e </a:t>
            </a:r>
            <a:r>
              <a:rPr lang="en-GB" sz="2400" dirty="0" err="1">
                <a:solidFill>
                  <a:srgbClr val="518BCB"/>
                </a:solidFill>
              </a:rPr>
              <a:t>sugjeruar</a:t>
            </a:r>
            <a:br>
              <a:rPr lang="en-GB" sz="2400" dirty="0">
                <a:solidFill>
                  <a:srgbClr val="518BCB"/>
                </a:solidFill>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984450"/>
      </p:ext>
    </p:extLst>
  </p:cSld>
  <p:clrMapOvr>
    <a:masterClrMapping/>
  </p:clrMapOvr>
</p:sld>
</file>

<file path=ppt/theme/theme1.xml><?xml version="1.0" encoding="utf-8"?>
<a:theme xmlns:a="http://schemas.openxmlformats.org/drawingml/2006/main" name="Teacher Training Workshop by Slidesgo">
  <a:themeElements>
    <a:clrScheme name="Simple Light">
      <a:dk1>
        <a:srgbClr val="333333"/>
      </a:dk1>
      <a:lt1>
        <a:srgbClr val="FAFAFA"/>
      </a:lt1>
      <a:dk2>
        <a:srgbClr val="87E696"/>
      </a:dk2>
      <a:lt2>
        <a:srgbClr val="43D3B0"/>
      </a:lt2>
      <a:accent1>
        <a:srgbClr val="2E2D32"/>
      </a:accent1>
      <a:accent2>
        <a:srgbClr val="B4B2B3"/>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chool Based Teacher Professional Development-Albanian" id="{8B0D3685-0F97-8042-88FC-733DA573A78C}" vid="{2322AB2B-4D8A-F145-82DE-85D2C88976C5}"/>
    </a:ext>
  </a:extLst>
</a:theme>
</file>

<file path=ppt/theme/theme2.xml><?xml version="1.0" encoding="utf-8"?>
<a:theme xmlns:a="http://schemas.openxmlformats.org/drawingml/2006/main" name="1_Teacher Training Workshop by Slidesgo">
  <a:themeElements>
    <a:clrScheme name="Simple Light">
      <a:dk1>
        <a:srgbClr val="333333"/>
      </a:dk1>
      <a:lt1>
        <a:srgbClr val="FAFAFA"/>
      </a:lt1>
      <a:dk2>
        <a:srgbClr val="87E696"/>
      </a:dk2>
      <a:lt2>
        <a:srgbClr val="43D3B0"/>
      </a:lt2>
      <a:accent1>
        <a:srgbClr val="2E2D32"/>
      </a:accent1>
      <a:accent2>
        <a:srgbClr val="B4B2B3"/>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chool Based Teacher Professional Development-Albanian" id="{8B0D3685-0F97-8042-88FC-733DA573A78C}" vid="{2322AB2B-4D8A-F145-82DE-85D2C88976C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7912</Words>
  <Application>Microsoft Macintosh PowerPoint</Application>
  <PresentationFormat>On-screen Show (16:9)</PresentationFormat>
  <Paragraphs>891</Paragraphs>
  <Slides>101</Slides>
  <Notes>2</Notes>
  <HiddenSlides>0</HiddenSlides>
  <MMClips>8</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101</vt:i4>
      </vt:variant>
    </vt:vector>
  </HeadingPairs>
  <TitlesOfParts>
    <vt:vector size="116" baseType="lpstr">
      <vt:lpstr>Arial</vt:lpstr>
      <vt:lpstr>Avenir Black</vt:lpstr>
      <vt:lpstr>Avenir Light</vt:lpstr>
      <vt:lpstr>DM Sans</vt:lpstr>
      <vt:lpstr>Roboto Condensed Light</vt:lpstr>
      <vt:lpstr>Bebas Neue</vt:lpstr>
      <vt:lpstr>Avenir Next</vt:lpstr>
      <vt:lpstr>Avenir Book</vt:lpstr>
      <vt:lpstr>Avenir Next Heavy</vt:lpstr>
      <vt:lpstr>Epilogue</vt:lpstr>
      <vt:lpstr>Catamaran Medium</vt:lpstr>
      <vt:lpstr>Calibri</vt:lpstr>
      <vt:lpstr>Open Sans</vt:lpstr>
      <vt:lpstr>Teacher Training Workshop by Slidesgo</vt:lpstr>
      <vt:lpstr>1_Teacher Training Workshop by Slidesgo</vt:lpstr>
      <vt:lpstr>Moduli 4:  Të nxënit e vetërregulluar</vt:lpstr>
      <vt:lpstr>PowerPoint Presentation</vt:lpstr>
      <vt:lpstr>PowerPoint Presentation</vt:lpstr>
      <vt:lpstr>Aktiviteti i fjalorthit</vt:lpstr>
      <vt:lpstr>Fjalorth</vt:lpstr>
      <vt:lpstr>Fjalorth</vt:lpstr>
      <vt:lpstr>Fjalorth</vt:lpstr>
      <vt:lpstr>Fjalorth</vt:lpstr>
      <vt:lpstr>Reflektimi para punëtorisë  Bëjini vetes këto pyetje  Çfarë dua të mësoj nga kjo punëtori?  Çfarë strategjish të mësim-nxënies do të përdori?</vt:lpstr>
      <vt:lpstr>Reflektimi para punëtorisë  Bëjini vetes këto pyetje  Çfarë dua të mësoj nga kjo punëtori?  Çfarë strategjish të mësim-nxënies do të përdori?</vt:lpstr>
      <vt:lpstr>Çfarë janë nxënësit e vetërregulluar?</vt:lpstr>
      <vt:lpstr>Çfarë janë nxënësit e vetërregulluar?</vt:lpstr>
      <vt:lpstr> Dylan William   WWiliam, D (2007) What does research show  the benefits of formative assessment are? NCTM </vt:lpstr>
      <vt:lpstr> Diskutim për punën në çifte</vt:lpstr>
      <vt:lpstr>Çfarë është meta-njohja dhe të nxënit e vetërregulluar?</vt:lpstr>
      <vt:lpstr>Çfarë është meta-njohja dhe të nxënit e vetërregulluar?</vt:lpstr>
      <vt:lpstr>Çfarë është një nxënës i vetërregulluar?</vt:lpstr>
      <vt:lpstr>Pse është i rëndësishëm të nxënit e vetërregulluar?</vt:lpstr>
      <vt:lpstr>Aktivitetet e të nxënit të vetërregulluar </vt:lpstr>
      <vt:lpstr>Aktivitetet e të nxënit të vetërregulluar</vt:lpstr>
      <vt:lpstr>Aktivitetet e të nxënit të vetërregulluar</vt:lpstr>
      <vt:lpstr>Aktivitetet e të nxënit të vetërregulluar</vt:lpstr>
      <vt:lpstr>Aktivitetet e të nxënit të vetërregulluar</vt:lpstr>
      <vt:lpstr>Aktivitetet e të nxënit të vetërregulluar</vt:lpstr>
      <vt:lpstr>Aktivitetet e të nxënit të vetërregulluar</vt:lpstr>
      <vt:lpstr>Pyetësori i nxënësve</vt:lpstr>
      <vt:lpstr>Aktivitet lidhur me pyetësorin</vt:lpstr>
      <vt:lpstr>Pyetësori i mësimdhënësit</vt:lpstr>
      <vt:lpstr>Aktivitetet e të nxënit të vetërregulluar</vt:lpstr>
      <vt:lpstr>Reflektimi gjatë punëtorisë  Bëjini vetes këto pyetje  Çfarë strategjish po i përdori për ta mbajtur mend përmbajtjen e kësaj punëtorie? A mund të bëjë diçka ndryshe?</vt:lpstr>
      <vt:lpstr>Aktivitetet e vetë-vlerësimit</vt:lpstr>
      <vt:lpstr>Aktivitetet e vetë-vlerësimit</vt:lpstr>
      <vt:lpstr>E tërë puna e rëndësishme duhet të jetë:</vt:lpstr>
      <vt:lpstr>Rubrika</vt:lpstr>
      <vt:lpstr>Çfarë është rubrika? </vt:lpstr>
      <vt:lpstr>Çfarë është rubrika? </vt:lpstr>
      <vt:lpstr>Çfarë është rubrika? </vt:lpstr>
      <vt:lpstr>Rubrika e të nxënit bashkëpunues Klasa 4 </vt:lpstr>
      <vt:lpstr>Pse duhet mësimdhënësit t’i përdorin rubrikat? </vt:lpstr>
      <vt:lpstr>Pse duhet mësimdhënësit t’i përdorin rubrikat? </vt:lpstr>
      <vt:lpstr>Pse duhet mësimdhënësit t’i përdorin rubrikat? </vt:lpstr>
      <vt:lpstr>Pse duhet mësimdhënësit t’i përdorin rubrikat? </vt:lpstr>
      <vt:lpstr>Pse duhet mësimdhënësit t’i përdorin rubrikat?</vt:lpstr>
      <vt:lpstr>Zhvillimi i një rubrike </vt:lpstr>
      <vt:lpstr>Zhvillimi i një rubrike </vt:lpstr>
      <vt:lpstr>Rubrika e një projekti shkencor </vt:lpstr>
      <vt:lpstr>Aktiviteti për vlerësimin e rubrikës Mësim-nxënie e bazuar në detyrë </vt:lpstr>
      <vt:lpstr>PowerPoint Presentation</vt:lpstr>
      <vt:lpstr> Shembuj të praktikës së varfër pedagogjike </vt:lpstr>
      <vt:lpstr>Shembuj të praktikës së varfër pedagogjike në Kosovë</vt:lpstr>
      <vt:lpstr>Zgjidhja</vt:lpstr>
      <vt:lpstr>Shembuj të praktikës së varfër pedagogjike në Kosovë</vt:lpstr>
      <vt:lpstr>Zgjidhja</vt:lpstr>
      <vt:lpstr>Shembuj të praktikës së varfër pedagogjike në Kosovë</vt:lpstr>
      <vt:lpstr>Zgjidhja</vt:lpstr>
      <vt:lpstr>Shembuj të praktikës së varfër pedagogjike në Kosovë</vt:lpstr>
      <vt:lpstr>Zgjidhja</vt:lpstr>
      <vt:lpstr>Shembuj të praktikës së varfër pedagogjike në Kosovë</vt:lpstr>
      <vt:lpstr>Zgjidhja</vt:lpstr>
      <vt:lpstr>Shembuj të praktikës së varfër pedagogjike në Kosovë</vt:lpstr>
      <vt:lpstr>Zgjidhja</vt:lpstr>
      <vt:lpstr>Shembuj të praktikës së varfër pedagogjike në Kosovë</vt:lpstr>
      <vt:lpstr>Zgjidhja</vt:lpstr>
      <vt:lpstr>Shembuj të praktikës së varfër pedagogjike në Kosovë</vt:lpstr>
      <vt:lpstr>Zgjidhja</vt:lpstr>
      <vt:lpstr>Tejkalimi i barrierave në një shkollë me burime të pamjaftueshme</vt:lpstr>
      <vt:lpstr>Veçoritë e një shkolle me burime të pamjaftueshme</vt:lpstr>
      <vt:lpstr>Barrierat e një shkolle me burime të pamjaftueshme</vt:lpstr>
      <vt:lpstr>Zgjidhjet e mundshme</vt:lpstr>
      <vt:lpstr>Barrierat e një shkolle me burime të pamjaftueshme</vt:lpstr>
      <vt:lpstr>Zgjidhjet e mundshme</vt:lpstr>
      <vt:lpstr>Zgjidhjet e mundshme</vt:lpstr>
      <vt:lpstr>Barrierat e një shkolle me burime të pamjaftueshme</vt:lpstr>
      <vt:lpstr>Zgjidhjet e mundshme</vt:lpstr>
      <vt:lpstr>Zgjidhjet e mundshme</vt:lpstr>
      <vt:lpstr>Barrierat e një shkolle me burime të pamjaftueshme</vt:lpstr>
      <vt:lpstr>Zgjidhjet e mundshme</vt:lpstr>
      <vt:lpstr>Aktiviteti i citateve të nxënësve Diskutim në çifte</vt:lpstr>
      <vt:lpstr>Citate nga nxënësit kosovarë në vitin 2022</vt:lpstr>
      <vt:lpstr>Citate nga nxënësit kosovarë në vitin 2022</vt:lpstr>
      <vt:lpstr>Përgjigje e sugjeruar </vt:lpstr>
      <vt:lpstr>Praktika më e mirë e të nxënit të vetërregulluar</vt:lpstr>
      <vt:lpstr>Praktika më e mirë e të nxënit të vetërregulluar</vt:lpstr>
      <vt:lpstr>Praktika më e mirë e të nxënit të vetërregulluar</vt:lpstr>
      <vt:lpstr>Praktika më e mirë e të nxënit të vetërregulluar</vt:lpstr>
      <vt:lpstr>Diskutim mbi praktikën më të mirë Diskutim në çifte</vt:lpstr>
      <vt:lpstr>PowerPoint Presentation</vt:lpstr>
      <vt:lpstr>Të nxënit digjital  </vt:lpstr>
      <vt:lpstr> Idetë mbi vlerësimin formativ digjital</vt:lpstr>
      <vt:lpstr> Idetë mbi vlerësimin formativ digjital</vt:lpstr>
      <vt:lpstr>Idetë e të nxënit digjital bashkëpunues</vt:lpstr>
      <vt:lpstr>Idetë e të nxënit digjital bashkëpunues</vt:lpstr>
      <vt:lpstr>Tekstet shkollore  </vt:lpstr>
      <vt:lpstr>Aktiviteti lidhur me tekstet shkollore  Shkëmbim në grup</vt:lpstr>
      <vt:lpstr>Definicioni i mësimdhënies dhe mësim-nxënies së cilësisë së lartë  </vt:lpstr>
      <vt:lpstr>Definicioni i mësimdhënies dhe të nxënit me cilësi të lartë   Aktivitet i bazuar në detyrë</vt:lpstr>
      <vt:lpstr>Definicioni i mësimdhënies dhe mësim-nxënies së cilësisë së lartë</vt:lpstr>
      <vt:lpstr>Aktiviteti lidhur me vetë-studimin e shkollës.</vt:lpstr>
      <vt:lpstr>Përgjigje e sugjeruar </vt:lpstr>
      <vt:lpstr>Reflektimi</vt:lpstr>
      <vt:lpstr>Faleminderit!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Titulli i modulit</dc:title>
  <dc:creator>Microsoft Office User</dc:creator>
  <cp:lastModifiedBy>Microsoft Office User</cp:lastModifiedBy>
  <cp:revision>21</cp:revision>
  <dcterms:created xsi:type="dcterms:W3CDTF">2023-05-30T22:29:56Z</dcterms:created>
  <dcterms:modified xsi:type="dcterms:W3CDTF">2023-06-12T13:45:31Z</dcterms:modified>
</cp:coreProperties>
</file>